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512" r:id="rId2"/>
    <p:sldId id="509" r:id="rId3"/>
    <p:sldId id="412" r:id="rId4"/>
    <p:sldId id="376" r:id="rId5"/>
    <p:sldId id="513" r:id="rId6"/>
    <p:sldId id="514" r:id="rId7"/>
    <p:sldId id="413" r:id="rId8"/>
    <p:sldId id="426" r:id="rId9"/>
    <p:sldId id="527" r:id="rId10"/>
    <p:sldId id="528" r:id="rId11"/>
    <p:sldId id="529" r:id="rId12"/>
    <p:sldId id="530" r:id="rId13"/>
    <p:sldId id="414" r:id="rId14"/>
    <p:sldId id="531" r:id="rId15"/>
    <p:sldId id="532" r:id="rId16"/>
    <p:sldId id="533" r:id="rId17"/>
    <p:sldId id="534" r:id="rId18"/>
    <p:sldId id="535" r:id="rId19"/>
    <p:sldId id="536" r:id="rId20"/>
    <p:sldId id="542" r:id="rId21"/>
    <p:sldId id="538" r:id="rId22"/>
    <p:sldId id="539" r:id="rId23"/>
    <p:sldId id="537" r:id="rId24"/>
    <p:sldId id="540" r:id="rId25"/>
    <p:sldId id="541" r:id="rId26"/>
    <p:sldId id="543" r:id="rId27"/>
    <p:sldId id="515" r:id="rId28"/>
    <p:sldId id="544" r:id="rId29"/>
    <p:sldId id="545" r:id="rId30"/>
    <p:sldId id="546" r:id="rId31"/>
    <p:sldId id="547" r:id="rId32"/>
    <p:sldId id="548" r:id="rId33"/>
    <p:sldId id="549" r:id="rId34"/>
    <p:sldId id="550" r:id="rId35"/>
    <p:sldId id="551" r:id="rId36"/>
    <p:sldId id="553" r:id="rId37"/>
    <p:sldId id="552" r:id="rId38"/>
    <p:sldId id="516" r:id="rId39"/>
    <p:sldId id="554" r:id="rId40"/>
    <p:sldId id="555" r:id="rId41"/>
    <p:sldId id="556" r:id="rId42"/>
    <p:sldId id="557" r:id="rId43"/>
    <p:sldId id="558" r:id="rId44"/>
    <p:sldId id="559" r:id="rId45"/>
    <p:sldId id="517" r:id="rId46"/>
    <p:sldId id="560" r:id="rId47"/>
    <p:sldId id="561" r:id="rId48"/>
    <p:sldId id="562" r:id="rId49"/>
    <p:sldId id="563" r:id="rId50"/>
    <p:sldId id="564" r:id="rId51"/>
    <p:sldId id="565" r:id="rId52"/>
    <p:sldId id="518" r:id="rId53"/>
    <p:sldId id="566" r:id="rId54"/>
    <p:sldId id="567" r:id="rId55"/>
    <p:sldId id="568" r:id="rId56"/>
    <p:sldId id="519" r:id="rId57"/>
    <p:sldId id="569" r:id="rId58"/>
    <p:sldId id="570" r:id="rId59"/>
    <p:sldId id="571" r:id="rId60"/>
    <p:sldId id="572" r:id="rId61"/>
    <p:sldId id="573" r:id="rId62"/>
    <p:sldId id="574" r:id="rId63"/>
    <p:sldId id="575" r:id="rId64"/>
    <p:sldId id="520" r:id="rId65"/>
    <p:sldId id="576" r:id="rId66"/>
    <p:sldId id="577" r:id="rId67"/>
    <p:sldId id="430" r:id="rId68"/>
    <p:sldId id="433" r:id="rId69"/>
    <p:sldId id="578" r:id="rId70"/>
    <p:sldId id="521" r:id="rId71"/>
    <p:sldId id="579" r:id="rId72"/>
    <p:sldId id="580" r:id="rId73"/>
    <p:sldId id="424" r:id="rId74"/>
    <p:sldId id="493" r:id="rId75"/>
    <p:sldId id="522" r:id="rId76"/>
    <p:sldId id="523" r:id="rId77"/>
    <p:sldId id="525" r:id="rId78"/>
    <p:sldId id="524" r:id="rId79"/>
    <p:sldId id="526" r:id="rId80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83"/>
    </p:embeddedFont>
    <p:embeddedFont>
      <p:font typeface="맑은 고딕" panose="020B0503020000020004" pitchFamily="50" charset="-127"/>
      <p:regular r:id="rId84"/>
      <p:bold r:id="rId8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FAC"/>
    <a:srgbClr val="F49F42"/>
    <a:srgbClr val="F6AD3A"/>
    <a:srgbClr val="02AF7E"/>
    <a:srgbClr val="FDEBD7"/>
    <a:srgbClr val="2F6D81"/>
    <a:srgbClr val="39869F"/>
    <a:srgbClr val="00A0C6"/>
    <a:srgbClr val="00BDE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9156" autoAdjust="0"/>
  </p:normalViewPr>
  <p:slideViewPr>
    <p:cSldViewPr>
      <p:cViewPr varScale="1">
        <p:scale>
          <a:sx n="114" d="100"/>
          <a:sy n="114" d="100"/>
        </p:scale>
        <p:origin x="1650" y="102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2021-08-26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16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65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2AF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66903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02AF7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02AF7E"/>
              </a:buClr>
              <a:buSzPct val="100000"/>
              <a:buFont typeface="Wingdings" panose="05000000000000000000" pitchFamily="2" charset="2"/>
              <a:buChar char="n"/>
              <a:defRPr sz="20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50" y="-21046"/>
            <a:ext cx="865634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0" r:id="rId3"/>
    <p:sldLayoutId id="2147484226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576" y="1851322"/>
            <a:ext cx="7615014" cy="43859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이 장에서 만들 프로그램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반복문이란</a:t>
            </a:r>
            <a:r>
              <a:rPr lang="en-US" altLang="ko-KR" sz="1600" dirty="0"/>
              <a:t>?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for</a:t>
            </a:r>
            <a:r>
              <a:rPr lang="ko-KR" altLang="en-US" sz="1600" dirty="0"/>
              <a:t>문</a:t>
            </a:r>
            <a:r>
              <a:rPr lang="en-US" altLang="ko-KR" sz="1600" dirty="0"/>
              <a:t>: </a:t>
            </a:r>
            <a:r>
              <a:rPr lang="ko-KR" altLang="en-US" sz="1600" dirty="0"/>
              <a:t>횟수 반복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range() </a:t>
            </a:r>
            <a:r>
              <a:rPr lang="ko-KR" altLang="en-US" sz="1600" dirty="0"/>
              <a:t>함수</a:t>
            </a:r>
            <a:r>
              <a:rPr lang="en-US" altLang="ko-KR" sz="1600" dirty="0"/>
              <a:t>: </a:t>
            </a:r>
            <a:r>
              <a:rPr lang="ko-KR" altLang="en-US" sz="1600" dirty="0"/>
              <a:t>반복 범위 설정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while</a:t>
            </a:r>
            <a:r>
              <a:rPr lang="ko-KR" altLang="en-US" sz="1600" dirty="0"/>
              <a:t>문</a:t>
            </a:r>
            <a:r>
              <a:rPr lang="en-US" altLang="ko-KR" sz="1600" dirty="0"/>
              <a:t>: </a:t>
            </a:r>
            <a:r>
              <a:rPr lang="ko-KR" altLang="en-US" sz="1600" dirty="0"/>
              <a:t>조건 반복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for</a:t>
            </a:r>
            <a:r>
              <a:rPr lang="ko-KR" altLang="en-US" sz="1600" dirty="0"/>
              <a:t>문과 </a:t>
            </a:r>
            <a:r>
              <a:rPr lang="en-US" altLang="ko-KR" sz="1600" dirty="0"/>
              <a:t>while</a:t>
            </a:r>
            <a:r>
              <a:rPr lang="ko-KR" altLang="en-US" sz="1600" dirty="0"/>
              <a:t>문 비교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무한 루프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반복문</a:t>
            </a:r>
            <a:r>
              <a:rPr lang="ko-KR" altLang="en-US" sz="1600" dirty="0"/>
              <a:t> 내 실행 제어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중첩 </a:t>
            </a:r>
            <a:r>
              <a:rPr lang="ko-KR" altLang="en-US" sz="1600" dirty="0" err="1"/>
              <a:t>반복문</a:t>
            </a:r>
            <a:endParaRPr lang="ko-KR" altLang="en-US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터틀</a:t>
            </a:r>
            <a:r>
              <a:rPr lang="ko-KR" altLang="en-US" sz="1600" dirty="0"/>
              <a:t> 프로그래밍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1 369 </a:t>
            </a:r>
            <a:r>
              <a:rPr lang="ko-KR" altLang="en-US" sz="1600" dirty="0"/>
              <a:t>게임 만들기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2 </a:t>
            </a:r>
            <a:r>
              <a:rPr lang="ko-KR" altLang="en-US" sz="1600" dirty="0"/>
              <a:t>열차 교차 시간 알아내기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3 </a:t>
            </a:r>
            <a:r>
              <a:rPr lang="ko-KR" altLang="en-US" sz="1600" dirty="0"/>
              <a:t>로그인 기능 만들기</a:t>
            </a:r>
          </a:p>
        </p:txBody>
      </p:sp>
    </p:spTree>
    <p:extLst>
      <p:ext uri="{BB962C8B-B14F-4D97-AF65-F5344CB8AC3E}">
        <p14:creationId xmlns:p14="http://schemas.microsoft.com/office/powerpoint/2010/main" val="1360755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반복문의 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반복문을</a:t>
            </a:r>
            <a:r>
              <a:rPr lang="ko-KR" altLang="en-US" dirty="0"/>
              <a:t> 사용하여 </a:t>
            </a:r>
            <a:r>
              <a:rPr lang="en-US" altLang="ko-KR" dirty="0"/>
              <a:t>‘</a:t>
            </a:r>
            <a:r>
              <a:rPr lang="ko-KR" altLang="en-US" dirty="0"/>
              <a:t>안녕하세요</a:t>
            </a:r>
            <a:r>
              <a:rPr lang="en-US" altLang="ko-KR" dirty="0"/>
              <a:t>.’</a:t>
            </a:r>
            <a:r>
              <a:rPr lang="ko-KR" altLang="en-US" dirty="0"/>
              <a:t>를 </a:t>
            </a:r>
            <a:r>
              <a:rPr lang="en-US" altLang="ko-KR" dirty="0"/>
              <a:t>100</a:t>
            </a:r>
            <a:r>
              <a:rPr lang="ko-KR" altLang="en-US" dirty="0"/>
              <a:t>번 출력하기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20" y="1484784"/>
            <a:ext cx="6446560" cy="266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8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ko-KR" altLang="en-US" dirty="0" err="1"/>
              <a:t>반복문</a:t>
            </a:r>
            <a:r>
              <a:rPr lang="ko-KR" altLang="en-US" dirty="0"/>
              <a:t> 종류</a:t>
            </a:r>
            <a:endParaRPr lang="en-US" altLang="ko-KR" dirty="0"/>
          </a:p>
          <a:p>
            <a:pPr lvl="1"/>
            <a:r>
              <a:rPr lang="en-US" altLang="ko-KR" b="1" dirty="0"/>
              <a:t>for</a:t>
            </a:r>
            <a:r>
              <a:rPr lang="ko-KR" altLang="en-US" b="1" dirty="0"/>
              <a:t>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지정된 횟수에 따라 반복함</a:t>
            </a:r>
            <a:endParaRPr lang="en-US" altLang="ko-KR" dirty="0"/>
          </a:p>
          <a:p>
            <a:pPr lvl="1"/>
            <a:r>
              <a:rPr lang="en-US" altLang="ko-KR" b="1" dirty="0"/>
              <a:t>while</a:t>
            </a:r>
            <a:r>
              <a:rPr lang="ko-KR" altLang="en-US" b="1" dirty="0"/>
              <a:t>문</a:t>
            </a:r>
            <a:r>
              <a:rPr lang="en-US" altLang="ko-KR" b="1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조건식의 결과가 참일 때 반복함 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48" y="5085167"/>
            <a:ext cx="6422905" cy="1368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Users\user\Desktop\재택\난생처음 ct\04_그림&amp;표\7장\그림 7-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26" y="2309316"/>
            <a:ext cx="4943349" cy="263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26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63" y="1196752"/>
            <a:ext cx="6466275" cy="360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7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03</a:t>
            </a:r>
          </a:p>
          <a:p>
            <a:pPr algn="ctr"/>
            <a:r>
              <a:rPr lang="en-US" altLang="ko-KR" sz="4000" b="1" dirty="0">
                <a:latin typeface="+mn-ea"/>
                <a:ea typeface="+mn-ea"/>
              </a:rPr>
              <a:t>for</a:t>
            </a:r>
            <a:r>
              <a:rPr lang="ko-KR" altLang="en-US" sz="4000" b="1" dirty="0">
                <a:latin typeface="+mn-ea"/>
                <a:ea typeface="+mn-ea"/>
              </a:rPr>
              <a:t>문</a:t>
            </a:r>
            <a:r>
              <a:rPr lang="en-US" altLang="ko-KR" sz="4000" b="1" dirty="0">
                <a:latin typeface="+mn-ea"/>
                <a:ea typeface="+mn-ea"/>
              </a:rPr>
              <a:t>: </a:t>
            </a:r>
            <a:r>
              <a:rPr lang="ko-KR" altLang="en-US" sz="4000" b="1" dirty="0">
                <a:latin typeface="+mn-ea"/>
                <a:ea typeface="+mn-ea"/>
              </a:rPr>
              <a:t>횟수 반복</a:t>
            </a: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for~in</a:t>
            </a:r>
            <a:r>
              <a:rPr lang="en-US" altLang="ko-KR" dirty="0"/>
              <a:t> </a:t>
            </a:r>
            <a:r>
              <a:rPr lang="ko-KR" altLang="en-US" dirty="0"/>
              <a:t>키워드 </a:t>
            </a:r>
            <a:endParaRPr lang="en-US" altLang="ko-KR" dirty="0"/>
          </a:p>
          <a:p>
            <a:pPr lvl="2"/>
            <a:r>
              <a:rPr lang="ko-KR" altLang="en-US" dirty="0" err="1"/>
              <a:t>반복문을</a:t>
            </a:r>
            <a:r>
              <a:rPr lang="ko-KR" altLang="en-US" dirty="0"/>
              <a:t> 선언하기 위한 키워드로</a:t>
            </a:r>
            <a:r>
              <a:rPr lang="en-US" altLang="ko-KR" dirty="0"/>
              <a:t>, ‘</a:t>
            </a:r>
            <a:r>
              <a:rPr lang="ko-KR" altLang="en-US" dirty="0"/>
              <a:t>정해진 횟수만큼 </a:t>
            </a:r>
            <a:r>
              <a:rPr lang="en-US" altLang="ko-KR" dirty="0"/>
              <a:t>~</a:t>
            </a:r>
            <a:r>
              <a:rPr lang="ko-KR" altLang="en-US" dirty="0"/>
              <a:t>을 반복 실행하라’라고 해석함</a:t>
            </a:r>
            <a:endParaRPr lang="en-US" altLang="ko-KR" dirty="0"/>
          </a:p>
        </p:txBody>
      </p:sp>
      <p:pic>
        <p:nvPicPr>
          <p:cNvPr id="6146" name="Picture 2" descr="C:\Users\user\Desktop\재택\난생처음 ct\04_그림&amp;표\7장\그림 7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373" y="1362858"/>
            <a:ext cx="4377254" cy="24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507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구성</a:t>
            </a:r>
            <a:endParaRPr lang="en-US" altLang="ko-KR" dirty="0"/>
          </a:p>
          <a:p>
            <a:pPr lvl="1"/>
            <a:r>
              <a:rPr lang="ko-KR" altLang="en-US" dirty="0" err="1"/>
              <a:t>이터러블</a:t>
            </a:r>
            <a:r>
              <a:rPr lang="en-US" altLang="ko-KR" dirty="0"/>
              <a:t>(</a:t>
            </a:r>
            <a:r>
              <a:rPr lang="en-US" altLang="ko-KR" dirty="0" err="1"/>
              <a:t>iterable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‘반복 가능한 객체’</a:t>
            </a:r>
            <a:r>
              <a:rPr lang="ko-KR" altLang="en-US" dirty="0" err="1"/>
              <a:t>를</a:t>
            </a:r>
            <a:r>
              <a:rPr lang="ko-KR" altLang="en-US" dirty="0"/>
              <a:t> 의미함</a:t>
            </a:r>
            <a:endParaRPr lang="en-US" altLang="ko-KR" dirty="0"/>
          </a:p>
          <a:p>
            <a:pPr lvl="2"/>
            <a:r>
              <a:rPr lang="ko-KR" altLang="en-US" dirty="0" err="1"/>
              <a:t>이터러블의</a:t>
            </a:r>
            <a:r>
              <a:rPr lang="ko-KR" altLang="en-US" dirty="0"/>
              <a:t> 예 </a:t>
            </a:r>
            <a:r>
              <a:rPr lang="en-US" altLang="ko-KR" dirty="0"/>
              <a:t>:</a:t>
            </a:r>
            <a:r>
              <a:rPr lang="ko-KR" altLang="en-US" dirty="0"/>
              <a:t> 반복적인 숫자</a:t>
            </a:r>
            <a:r>
              <a:rPr lang="en-US" altLang="ko-KR" dirty="0"/>
              <a:t>, </a:t>
            </a:r>
            <a:r>
              <a:rPr lang="ko-KR" altLang="en-US" dirty="0"/>
              <a:t>학급의 학생 명단</a:t>
            </a:r>
            <a:r>
              <a:rPr lang="en-US" altLang="ko-KR" dirty="0"/>
              <a:t>, </a:t>
            </a:r>
            <a:r>
              <a:rPr lang="ko-KR" altLang="en-US" dirty="0" err="1"/>
              <a:t>스마트폰의</a:t>
            </a:r>
            <a:r>
              <a:rPr lang="ko-KR" altLang="en-US" dirty="0"/>
              <a:t> 주소록 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range() </a:t>
            </a:r>
            <a:r>
              <a:rPr lang="ko-KR" altLang="en-US" dirty="0"/>
              <a:t>함수를 이용하여 범위를 설정함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170" name="Picture 2" descr="C:\Users\user\Desktop\재택\난생처음 ct\04_그림&amp;표\7장\그림 7-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61" y="2250496"/>
            <a:ext cx="5224079" cy="26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재택\난생처음 ct\04_그림&amp;표\7장\그림 7-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49" y="5468720"/>
            <a:ext cx="4800420" cy="11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18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구성</a:t>
            </a:r>
            <a:endParaRPr lang="en-US" altLang="ko-KR" dirty="0"/>
          </a:p>
          <a:p>
            <a:pPr lvl="1"/>
            <a:r>
              <a:rPr lang="ko-KR" altLang="en-US" dirty="0"/>
              <a:t>아이템</a:t>
            </a:r>
            <a:r>
              <a:rPr lang="en-US" altLang="ko-KR" dirty="0"/>
              <a:t>(item)</a:t>
            </a:r>
          </a:p>
          <a:p>
            <a:pPr lvl="2"/>
            <a:r>
              <a:rPr lang="ko-KR" altLang="en-US" dirty="0" err="1"/>
              <a:t>이터러블의</a:t>
            </a:r>
            <a:r>
              <a:rPr lang="ko-KR" altLang="en-US" dirty="0"/>
              <a:t> 데이터를 순차적으로 저장하는 변수를 뜻함</a:t>
            </a:r>
            <a:r>
              <a:rPr lang="en-US" altLang="ko-KR" dirty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06" y="4437112"/>
            <a:ext cx="6458388" cy="185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 descr="C:\Users\user\Desktop\재택\난생처음 ct\04_그림&amp;표\7장\그림 7-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46" y="2053278"/>
            <a:ext cx="6580909" cy="223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80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구성</a:t>
            </a:r>
            <a:endParaRPr lang="en-US" altLang="ko-KR" dirty="0"/>
          </a:p>
          <a:p>
            <a:pPr lvl="1"/>
            <a:r>
              <a:rPr lang="ko-KR" altLang="en-US" dirty="0"/>
              <a:t>콜론</a:t>
            </a:r>
            <a:r>
              <a:rPr lang="en-US" altLang="ko-KR" dirty="0"/>
              <a:t>(:)</a:t>
            </a:r>
          </a:p>
          <a:p>
            <a:pPr lvl="2"/>
            <a:r>
              <a:rPr lang="ko-KR" altLang="en-US" dirty="0"/>
              <a:t>코드 블록의 시작을 나타내며</a:t>
            </a:r>
            <a:r>
              <a:rPr lang="en-US" altLang="ko-KR" dirty="0"/>
              <a:t>, </a:t>
            </a:r>
            <a:r>
              <a:rPr lang="ko-KR" altLang="en-US" dirty="0"/>
              <a:t>코드 블록은 들여쓰기를 해야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65200" lvl="2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실행문</a:t>
            </a:r>
            <a:endParaRPr lang="en-US" altLang="ko-KR" dirty="0"/>
          </a:p>
          <a:p>
            <a:pPr lvl="2"/>
            <a:r>
              <a:rPr lang="ko-KR" altLang="en-US" dirty="0" err="1"/>
              <a:t>이터러블에</a:t>
            </a:r>
            <a:r>
              <a:rPr lang="ko-KR" altLang="en-US" dirty="0"/>
              <a:t> 의해서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</a:t>
            </a:r>
            <a:r>
              <a:rPr lang="en-US" altLang="ko-KR" dirty="0"/>
              <a:t>10</a:t>
            </a:r>
            <a:r>
              <a:rPr lang="ko-KR" altLang="en-US" dirty="0"/>
              <a:t>회 반복될 때 실행하는 명령문을 나타냄</a:t>
            </a:r>
            <a:endParaRPr lang="en-US" altLang="ko-KR" dirty="0"/>
          </a:p>
        </p:txBody>
      </p:sp>
      <p:pic>
        <p:nvPicPr>
          <p:cNvPr id="9218" name="Picture 2" descr="C:\Users\user\Desktop\재택\난생처음 ct\04_그림&amp;표\7장\그림 7-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6" y="1988840"/>
            <a:ext cx="2973268" cy="10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er\Desktop\재택\난생처음 ct\04_그림&amp;표\7장\그림 7-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87" y="4018295"/>
            <a:ext cx="5520826" cy="243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97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1~10</a:t>
            </a:r>
            <a:r>
              <a:rPr lang="ko-KR" altLang="en-US" dirty="0"/>
              <a:t>까지 출력하기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92" y="1484784"/>
            <a:ext cx="6470217" cy="247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1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이용한 문제 해결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34" y="1196752"/>
            <a:ext cx="6489932" cy="255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74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컴퓨터 프로그램에서 반복문의 필요성을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횟수에 따라 반복을 실행하는 </a:t>
            </a:r>
            <a:r>
              <a:rPr lang="en-US" altLang="ko-KR" dirty="0"/>
              <a:t>for</a:t>
            </a:r>
            <a:r>
              <a:rPr lang="ko-KR" altLang="en-US" dirty="0"/>
              <a:t>문에 대해서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범위를 설정하는 </a:t>
            </a:r>
            <a:r>
              <a:rPr lang="en-US" altLang="ko-KR" dirty="0"/>
              <a:t>range() </a:t>
            </a:r>
            <a:r>
              <a:rPr lang="ko-KR" altLang="en-US" dirty="0"/>
              <a:t>함수에 대해서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반복을 생략하거나 중단하는 </a:t>
            </a:r>
            <a:r>
              <a:rPr lang="en-US" altLang="ko-KR" dirty="0"/>
              <a:t>continue, break </a:t>
            </a:r>
            <a:r>
              <a:rPr lang="ko-KR" altLang="en-US" dirty="0"/>
              <a:t>키워드에 대해서 알아봅니다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반복문</a:t>
            </a:r>
            <a:r>
              <a:rPr lang="ko-KR" altLang="en-US" dirty="0"/>
              <a:t> 안에 또 다른 </a:t>
            </a:r>
            <a:r>
              <a:rPr lang="ko-KR" altLang="en-US" dirty="0" err="1"/>
              <a:t>반복문이</a:t>
            </a:r>
            <a:r>
              <a:rPr lang="ko-KR" altLang="en-US" dirty="0"/>
              <a:t> 존재하는 중첩 </a:t>
            </a:r>
            <a:r>
              <a:rPr lang="ko-KR" altLang="en-US" dirty="0" err="1"/>
              <a:t>반복문에</a:t>
            </a:r>
            <a:r>
              <a:rPr lang="ko-KR" altLang="en-US" dirty="0"/>
              <a:t> 대해서 알아봅니다</a:t>
            </a:r>
          </a:p>
        </p:txBody>
      </p:sp>
    </p:spTree>
    <p:extLst>
      <p:ext uri="{BB962C8B-B14F-4D97-AF65-F5344CB8AC3E}">
        <p14:creationId xmlns:p14="http://schemas.microsoft.com/office/powerpoint/2010/main" val="357709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이용한 문제 해결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332948" y="1182833"/>
            <a:ext cx="6478104" cy="2966247"/>
            <a:chOff x="1977473" y="2190945"/>
            <a:chExt cx="6478104" cy="2966247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473" y="2190945"/>
              <a:ext cx="6478104" cy="2476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080" y="4534221"/>
              <a:ext cx="6446560" cy="622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6801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이용한 문제 해결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06" y="1080489"/>
            <a:ext cx="6458388" cy="436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25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이용한 문제 해결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77" y="1085061"/>
            <a:ext cx="6482046" cy="3856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255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이용한 문제 해결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1839440"/>
            <a:ext cx="7104227" cy="317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25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이용한 문제 해결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92" y="1268760"/>
            <a:ext cx="6470217" cy="270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255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683" y="1268760"/>
            <a:ext cx="6478104" cy="2290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35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06" y="1305775"/>
            <a:ext cx="6513588" cy="42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949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366882"/>
            <a:ext cx="4968552" cy="21242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04</a:t>
            </a:r>
          </a:p>
          <a:p>
            <a:pPr algn="ctr"/>
            <a:r>
              <a:rPr lang="en-US" altLang="ko-KR" sz="4000" b="1" dirty="0">
                <a:latin typeface="+mn-ea"/>
                <a:ea typeface="+mn-ea"/>
              </a:rPr>
              <a:t>range() </a:t>
            </a:r>
            <a:r>
              <a:rPr lang="ko-KR" altLang="en-US" sz="4000" b="1" dirty="0">
                <a:latin typeface="+mn-ea"/>
                <a:ea typeface="+mn-ea"/>
              </a:rPr>
              <a:t>함수</a:t>
            </a:r>
            <a:r>
              <a:rPr lang="en-US" altLang="ko-KR" sz="4000" b="1" dirty="0">
                <a:latin typeface="+mn-ea"/>
                <a:ea typeface="+mn-ea"/>
              </a:rPr>
              <a:t>: 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반복 범위 설정</a:t>
            </a:r>
          </a:p>
        </p:txBody>
      </p:sp>
    </p:spTree>
    <p:extLst>
      <p:ext uri="{BB962C8B-B14F-4D97-AF65-F5344CB8AC3E}">
        <p14:creationId xmlns:p14="http://schemas.microsoft.com/office/powerpoint/2010/main" val="239678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range() </a:t>
            </a:r>
            <a:r>
              <a:rPr lang="ko-KR" altLang="en-US" dirty="0"/>
              <a:t>함수란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range()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문에 사용되는 </a:t>
            </a:r>
            <a:r>
              <a:rPr lang="en-US" altLang="ko-KR" dirty="0"/>
              <a:t>range() </a:t>
            </a:r>
            <a:r>
              <a:rPr lang="ko-KR" altLang="en-US" dirty="0"/>
              <a:t>함수는 범위를 설정하는 함수로 </a:t>
            </a:r>
            <a:r>
              <a:rPr lang="en-US" altLang="ko-KR" dirty="0"/>
              <a:t>3</a:t>
            </a:r>
            <a:r>
              <a:rPr lang="ko-KR" altLang="en-US" dirty="0"/>
              <a:t>개의 데이터가 필요함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첫 번째는 범위 설정의 ‘시작’</a:t>
            </a:r>
            <a:r>
              <a:rPr lang="en-US" altLang="ko-KR" dirty="0"/>
              <a:t>, </a:t>
            </a:r>
            <a:r>
              <a:rPr lang="ko-KR" altLang="en-US" dirty="0"/>
              <a:t>두 번째는 ‘끝’</a:t>
            </a:r>
            <a:r>
              <a:rPr lang="en-US" altLang="ko-KR" dirty="0"/>
              <a:t>, </a:t>
            </a:r>
            <a:r>
              <a:rPr lang="ko-KR" altLang="en-US" dirty="0"/>
              <a:t>세 번째는 ‘단계’를 나타냄</a:t>
            </a:r>
          </a:p>
        </p:txBody>
      </p:sp>
      <p:pic>
        <p:nvPicPr>
          <p:cNvPr id="17410" name="Picture 2" descr="C:\Users\user\Desktop\재택\난생처음 ct\04_그림&amp;표\7장\그림 7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229200"/>
            <a:ext cx="5626350" cy="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user\Desktop\재택\난생처음 ct\04_그림&amp;표\7장\그림 7-9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0"/>
          <a:stretch/>
        </p:blipFill>
        <p:spPr bwMode="auto">
          <a:xfrm>
            <a:off x="1881837" y="2773708"/>
            <a:ext cx="5380326" cy="206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026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8684" y="908720"/>
            <a:ext cx="7186633" cy="4248472"/>
            <a:chOff x="978684" y="908720"/>
            <a:chExt cx="7186633" cy="4248472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12" y="908720"/>
              <a:ext cx="7121576" cy="2424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684" y="3404989"/>
              <a:ext cx="7186633" cy="175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445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186862"/>
            <a:ext cx="4968552" cy="24842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01</a:t>
            </a:r>
          </a:p>
          <a:p>
            <a:pPr algn="ctr" eaLnBrk="1" latinLnBrk="1" hangingPunct="1">
              <a:lnSpc>
                <a:spcPct val="110000"/>
              </a:lnSpc>
              <a:spcBef>
                <a:spcPts val="1800"/>
              </a:spcBef>
              <a:spcAft>
                <a:spcPts val="300"/>
              </a:spcAft>
              <a:defRPr/>
            </a:pP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이 장에서 만들 </a:t>
            </a:r>
            <a:br>
              <a:rPr lang="en-US" altLang="ko-KR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</a:b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프로그램</a:t>
            </a:r>
            <a:endParaRPr lang="en-US" altLang="en-US" sz="4000" b="1" spc="-1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96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range() </a:t>
            </a:r>
            <a:r>
              <a:rPr lang="ko-KR" altLang="en-US" dirty="0"/>
              <a:t>함수의 단축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단계</a:t>
            </a:r>
            <a:r>
              <a:rPr lang="en-US" altLang="ko-KR" dirty="0"/>
              <a:t>’ </a:t>
            </a:r>
            <a:r>
              <a:rPr lang="ko-KR" altLang="en-US" dirty="0"/>
              <a:t>생략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단계’에 해당하는 데이터를 생략하면 프로그램은 ‘단계’에 해당하는 데이터를 ‘</a:t>
            </a:r>
            <a:r>
              <a:rPr lang="en-US" altLang="ko-KR" dirty="0"/>
              <a:t>1’</a:t>
            </a:r>
            <a:r>
              <a:rPr lang="ko-KR" altLang="en-US" dirty="0"/>
              <a:t>로 생각하고 ‘</a:t>
            </a:r>
            <a:r>
              <a:rPr lang="en-US" altLang="ko-KR" dirty="0"/>
              <a:t>1’</a:t>
            </a:r>
            <a:r>
              <a:rPr lang="ko-KR" altLang="en-US" dirty="0"/>
              <a:t>씩 증가시킴</a:t>
            </a:r>
          </a:p>
          <a:p>
            <a:pPr lvl="1"/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49" y="2967887"/>
            <a:ext cx="7112903" cy="269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 descr="C:\Users\user\Desktop\재택\난생처음 ct\04_그림&amp;표\7장\그림 7-1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208" y="2060848"/>
            <a:ext cx="3519585" cy="8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66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range() </a:t>
            </a:r>
            <a:r>
              <a:rPr lang="ko-KR" altLang="en-US" dirty="0"/>
              <a:t>함수의 단축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시작</a:t>
            </a:r>
            <a:r>
              <a:rPr lang="en-US" altLang="ko-KR" dirty="0"/>
              <a:t>’ </a:t>
            </a:r>
            <a:r>
              <a:rPr lang="ko-KR" altLang="en-US" dirty="0"/>
              <a:t>생략</a:t>
            </a:r>
            <a:endParaRPr lang="en-US" altLang="ko-KR" dirty="0"/>
          </a:p>
          <a:p>
            <a:pPr lvl="1"/>
            <a:r>
              <a:rPr lang="ko-KR" altLang="en-US" dirty="0"/>
              <a:t>‘단계’</a:t>
            </a:r>
            <a:r>
              <a:rPr lang="ko-KR" altLang="en-US" dirty="0" err="1"/>
              <a:t>를</a:t>
            </a:r>
            <a:r>
              <a:rPr lang="ko-KR" altLang="en-US" dirty="0"/>
              <a:t> 생략하듯이</a:t>
            </a:r>
            <a:r>
              <a:rPr lang="en-US" altLang="ko-KR" dirty="0"/>
              <a:t>, ‘</a:t>
            </a:r>
            <a:r>
              <a:rPr lang="ko-KR" altLang="en-US" dirty="0"/>
              <a:t>시작’도 생략할 수 있음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시작’을 생략하면 프로그램은 ‘시작’에 해당하는 데이터를 ‘</a:t>
            </a:r>
            <a:r>
              <a:rPr lang="en-US" altLang="ko-KR" dirty="0"/>
              <a:t>0’</a:t>
            </a:r>
            <a:r>
              <a:rPr lang="ko-KR" altLang="en-US" dirty="0"/>
              <a:t>으로 생각하고 ‘</a:t>
            </a:r>
            <a:r>
              <a:rPr lang="en-US" altLang="ko-KR" dirty="0"/>
              <a:t>0’</a:t>
            </a:r>
            <a:r>
              <a:rPr lang="ko-KR" altLang="en-US" dirty="0"/>
              <a:t>부터 시작함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3399935"/>
            <a:ext cx="7104227" cy="269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 descr="C:\Users\user\Desktop\재택\난생처음 ct\04_그림&amp;표\7장\그림 7-1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03" y="2399915"/>
            <a:ext cx="3932994" cy="102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36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range() </a:t>
            </a:r>
            <a:r>
              <a:rPr lang="ko-KR" altLang="en-US" dirty="0"/>
              <a:t>함수의 단축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rangt</a:t>
            </a:r>
            <a:r>
              <a:rPr lang="en-US" altLang="ko-KR" dirty="0"/>
              <a:t>() </a:t>
            </a:r>
            <a:r>
              <a:rPr lang="ko-KR" altLang="en-US" dirty="0"/>
              <a:t>함수의 데이터 개수에 따른 함수 정의</a:t>
            </a:r>
          </a:p>
        </p:txBody>
      </p:sp>
      <p:pic>
        <p:nvPicPr>
          <p:cNvPr id="21506" name="Picture 2" descr="C:\Users\user\Desktop\재택\난생처음 ct\04_그림&amp;표\7장\표 7-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808"/>
            <a:ext cx="7632700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range() </a:t>
            </a:r>
            <a:r>
              <a:rPr lang="ko-KR" altLang="en-US" dirty="0"/>
              <a:t>함수의 단축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단계</a:t>
            </a:r>
            <a:r>
              <a:rPr lang="en-US" altLang="ko-KR" dirty="0"/>
              <a:t>’</a:t>
            </a:r>
            <a:r>
              <a:rPr lang="ko-KR" altLang="en-US" dirty="0"/>
              <a:t>가 감소하는 경우</a:t>
            </a:r>
          </a:p>
        </p:txBody>
      </p:sp>
      <p:pic>
        <p:nvPicPr>
          <p:cNvPr id="22530" name="Picture 2" descr="C:\Users\user\Desktop\재택\난생처음 ct\04_그림&amp;표\7장\그림 7-1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83" y="1340768"/>
            <a:ext cx="4936635" cy="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12" y="2697203"/>
            <a:ext cx="7121576" cy="267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892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range() </a:t>
            </a:r>
            <a:r>
              <a:rPr lang="ko-KR" altLang="en-US" dirty="0"/>
              <a:t>함수의 단축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단계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ko-KR" altLang="en-US" b="1" dirty="0"/>
              <a:t>증가</a:t>
            </a:r>
            <a:r>
              <a:rPr lang="ko-KR" altLang="en-US" dirty="0"/>
              <a:t>하는 경우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끝나는 숫자</a:t>
            </a:r>
            <a:r>
              <a:rPr lang="ko-KR" altLang="en-US" b="1" dirty="0"/>
              <a:t> </a:t>
            </a:r>
            <a:r>
              <a:rPr lang="en-US" altLang="ko-KR" b="1" dirty="0"/>
              <a:t>- 1</a:t>
            </a:r>
            <a:r>
              <a:rPr lang="en-US" altLang="ko-KR" dirty="0"/>
              <a:t>)</a:t>
            </a:r>
            <a:r>
              <a:rPr lang="ko-KR" altLang="en-US" dirty="0"/>
              <a:t>까지 반복 실행함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단계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ko-KR" altLang="en-US" b="1" dirty="0"/>
              <a:t>감소</a:t>
            </a:r>
            <a:r>
              <a:rPr lang="ko-KR" altLang="en-US" dirty="0"/>
              <a:t>하는 경우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끝나는 숫자 </a:t>
            </a:r>
            <a:r>
              <a:rPr lang="en-US" altLang="ko-KR" b="1" dirty="0"/>
              <a:t>+ 1</a:t>
            </a:r>
            <a:r>
              <a:rPr lang="en-US" altLang="ko-KR" dirty="0"/>
              <a:t>)</a:t>
            </a:r>
            <a:r>
              <a:rPr lang="ko-KR" altLang="en-US" dirty="0"/>
              <a:t>까지 반복 실행함</a:t>
            </a:r>
          </a:p>
        </p:txBody>
      </p:sp>
      <p:pic>
        <p:nvPicPr>
          <p:cNvPr id="22531" name="Picture 3" descr="C:\Users\user\Desktop\재택\난생처음 ct\04_그림&amp;표\7장\그림 7-1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6" y="3264206"/>
            <a:ext cx="5398649" cy="297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84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이용한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이터러블에</a:t>
            </a:r>
            <a:r>
              <a:rPr lang="ko-KR" altLang="en-US" dirty="0"/>
              <a:t> 문자열을 넣는 경우</a:t>
            </a:r>
            <a:endParaRPr lang="en-US" altLang="ko-KR" dirty="0"/>
          </a:p>
          <a:p>
            <a:pPr lvl="1"/>
            <a:r>
              <a:rPr lang="ko-KR" altLang="en-US" dirty="0" err="1"/>
              <a:t>이터러블에</a:t>
            </a:r>
            <a:r>
              <a:rPr lang="ko-KR" altLang="en-US" dirty="0"/>
              <a:t> 문자열을 넣으면 아이템에는 문자열의 첫 문자부터 끝 문자가 순차적으로 저장됨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결과적으로 </a:t>
            </a:r>
            <a:r>
              <a:rPr lang="ko-KR" altLang="en-US" dirty="0" err="1"/>
              <a:t>실행문은</a:t>
            </a:r>
            <a:r>
              <a:rPr lang="ko-KR" altLang="en-US" dirty="0"/>
              <a:t> 문자의 개수만큼 반복 실행됨</a:t>
            </a:r>
          </a:p>
        </p:txBody>
      </p:sp>
      <p:pic>
        <p:nvPicPr>
          <p:cNvPr id="23556" name="Picture 4" descr="C:\Users\user\Desktop\재택\난생처음 ct\04_그림&amp;표\7장\그림 7-1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55" y="2852936"/>
            <a:ext cx="6016691" cy="24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531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이용한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이터러블에</a:t>
            </a:r>
            <a:r>
              <a:rPr lang="ko-KR" altLang="en-US" dirty="0"/>
              <a:t> 문자열을 넣는 경우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009669" y="1556792"/>
            <a:ext cx="7124663" cy="2577443"/>
            <a:chOff x="991884" y="2917218"/>
            <a:chExt cx="7124663" cy="2577443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884" y="2917218"/>
              <a:ext cx="7112903" cy="1023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20" y="3950640"/>
              <a:ext cx="7104227" cy="1544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91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1115127"/>
            <a:ext cx="7104227" cy="480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497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05</a:t>
            </a:r>
          </a:p>
          <a:p>
            <a:pPr algn="ctr"/>
            <a:r>
              <a:rPr lang="en-US" altLang="ko-KR" sz="4000" b="1" dirty="0">
                <a:latin typeface="+mn-ea"/>
                <a:ea typeface="+mn-ea"/>
              </a:rPr>
              <a:t>while</a:t>
            </a:r>
            <a:r>
              <a:rPr lang="ko-KR" altLang="en-US" sz="4000" b="1" dirty="0">
                <a:latin typeface="+mn-ea"/>
                <a:ea typeface="+mn-ea"/>
              </a:rPr>
              <a:t>문</a:t>
            </a:r>
            <a:r>
              <a:rPr lang="en-US" altLang="ko-KR" sz="4000" b="1" dirty="0">
                <a:latin typeface="+mn-ea"/>
                <a:ea typeface="+mn-ea"/>
              </a:rPr>
              <a:t>: </a:t>
            </a:r>
            <a:r>
              <a:rPr lang="ko-KR" altLang="en-US" sz="4000" b="1" dirty="0">
                <a:latin typeface="+mn-ea"/>
                <a:ea typeface="+mn-ea"/>
              </a:rPr>
              <a:t>조건 반복</a:t>
            </a:r>
          </a:p>
        </p:txBody>
      </p:sp>
    </p:spTree>
    <p:extLst>
      <p:ext uri="{BB962C8B-B14F-4D97-AF65-F5344CB8AC3E}">
        <p14:creationId xmlns:p14="http://schemas.microsoft.com/office/powerpoint/2010/main" val="2396781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구조</a:t>
            </a:r>
            <a:endParaRPr lang="en-US" altLang="ko-KR" dirty="0"/>
          </a:p>
          <a:p>
            <a:pPr lvl="1"/>
            <a:r>
              <a:rPr lang="en-US" altLang="ko-KR" dirty="0"/>
              <a:t>while</a:t>
            </a:r>
            <a:r>
              <a:rPr lang="ko-KR" altLang="en-US" dirty="0"/>
              <a:t>문은 </a:t>
            </a:r>
            <a:r>
              <a:rPr lang="ko-KR" altLang="en-US" dirty="0" err="1"/>
              <a:t>조건식의</a:t>
            </a:r>
            <a:r>
              <a:rPr lang="ko-KR" altLang="en-US" dirty="0"/>
              <a:t> 결과가 참이면 </a:t>
            </a:r>
            <a:r>
              <a:rPr lang="ko-KR" altLang="en-US" dirty="0" err="1"/>
              <a:t>실행문을</a:t>
            </a:r>
            <a:r>
              <a:rPr lang="ko-KR" altLang="en-US" dirty="0"/>
              <a:t> 계속해서 반복하고 거짓이면 반복을 중단함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 err="1"/>
              <a:t>조건식</a:t>
            </a:r>
            <a:r>
              <a:rPr lang="en-US" altLang="ko-KR" dirty="0"/>
              <a:t>, </a:t>
            </a:r>
            <a:r>
              <a:rPr lang="ko-KR" altLang="en-US" dirty="0"/>
              <a:t>콜론</a:t>
            </a:r>
            <a:r>
              <a:rPr lang="en-US" altLang="ko-KR" dirty="0"/>
              <a:t>(:) </a:t>
            </a:r>
            <a:r>
              <a:rPr lang="ko-KR" altLang="en-US" dirty="0"/>
              <a:t>그리고 </a:t>
            </a:r>
            <a:r>
              <a:rPr lang="ko-KR" altLang="en-US" dirty="0" err="1"/>
              <a:t>실행문으로</a:t>
            </a:r>
            <a:r>
              <a:rPr lang="ko-KR" altLang="en-US" dirty="0"/>
              <a:t> 구성됨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25602" name="Picture 2" descr="C:\Users\user\Desktop\재택\난생처음 ct\04_그림&amp;표\7장\그림 7-1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023" y="3043729"/>
            <a:ext cx="3369955" cy="22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69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369 </a:t>
            </a:r>
            <a:r>
              <a:rPr lang="ko-KR" altLang="en-US" dirty="0"/>
              <a:t>게임 만들기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99</a:t>
            </a:r>
            <a:r>
              <a:rPr lang="ko-KR" altLang="en-US" dirty="0"/>
              <a:t>까지 </a:t>
            </a:r>
            <a:r>
              <a:rPr lang="en-US" altLang="ko-KR" dirty="0"/>
              <a:t>1</a:t>
            </a:r>
            <a:r>
              <a:rPr lang="ko-KR" altLang="en-US" dirty="0"/>
              <a:t>씩 증가하면서 숫자에 </a:t>
            </a:r>
            <a:r>
              <a:rPr lang="en-US" altLang="ko-KR" dirty="0"/>
              <a:t>3, 6, 9</a:t>
            </a:r>
            <a:r>
              <a:rPr lang="ko-KR" altLang="en-US" dirty="0"/>
              <a:t>가 들어 갈 때마다 ‘짝</a:t>
            </a:r>
            <a:r>
              <a:rPr lang="en-US" altLang="ko-KR" dirty="0"/>
              <a:t>!’</a:t>
            </a:r>
            <a:r>
              <a:rPr lang="ko-KR" altLang="en-US" dirty="0"/>
              <a:t>을 출력하는 프로그램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50" y="2132856"/>
            <a:ext cx="6446560" cy="186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069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실행 순서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Picture 2" descr="C:\Users\user\Desktop\재택\난생처음 ct\04_그림&amp;표\7장\그림 7-1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13" y="1484784"/>
            <a:ext cx="5666575" cy="18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99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1~10</a:t>
            </a:r>
            <a:r>
              <a:rPr lang="ko-KR" altLang="en-US" dirty="0"/>
              <a:t>까지 출력하기 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12" y="1556792"/>
            <a:ext cx="7121576" cy="318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826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문을 이용한 문제 해결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34" y="1142147"/>
            <a:ext cx="6489932" cy="457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596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문을 이용한 문제 해결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63" y="1196752"/>
            <a:ext cx="6466275" cy="41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826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문을 이용한 문제 해결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920" y="1191092"/>
            <a:ext cx="6474160" cy="454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826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06</a:t>
            </a:r>
          </a:p>
          <a:p>
            <a:pPr algn="ctr"/>
            <a:r>
              <a:rPr lang="en-US" altLang="ko-KR" sz="4000" b="1" dirty="0">
                <a:latin typeface="+mn-ea"/>
                <a:ea typeface="+mn-ea"/>
              </a:rPr>
              <a:t>for</a:t>
            </a:r>
            <a:r>
              <a:rPr lang="ko-KR" altLang="en-US" sz="4000" b="1" dirty="0">
                <a:latin typeface="+mn-ea"/>
                <a:ea typeface="+mn-ea"/>
              </a:rPr>
              <a:t>문과 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en-US" altLang="ko-KR" sz="4000" b="1" dirty="0">
                <a:latin typeface="+mn-ea"/>
                <a:ea typeface="+mn-ea"/>
              </a:rPr>
              <a:t>while</a:t>
            </a:r>
            <a:r>
              <a:rPr lang="ko-KR" altLang="en-US" sz="4000" b="1" dirty="0">
                <a:latin typeface="+mn-ea"/>
                <a:ea typeface="+mn-ea"/>
              </a:rPr>
              <a:t>문 비교</a:t>
            </a:r>
          </a:p>
        </p:txBody>
      </p:sp>
    </p:spTree>
    <p:extLst>
      <p:ext uri="{BB962C8B-B14F-4D97-AF65-F5344CB8AC3E}">
        <p14:creationId xmlns:p14="http://schemas.microsoft.com/office/powerpoint/2010/main" val="2396781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/>
              <a:t>문의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5"/>
            <a:ext cx="8363272" cy="504056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까지의 정수를 순차적으로 출력하기</a:t>
            </a:r>
            <a:endParaRPr lang="en-US" altLang="ko-KR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323528" y="1268760"/>
            <a:ext cx="4086815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2AF7E"/>
              </a:buClr>
              <a:buSzPct val="10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5600" indent="185738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for</a:t>
            </a:r>
            <a:r>
              <a:rPr lang="ko-KR" altLang="en-US" dirty="0"/>
              <a:t>문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562743" y="1268760"/>
            <a:ext cx="408681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2AF7E"/>
              </a:buClr>
              <a:buSzPct val="10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5600" indent="185738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while</a:t>
            </a:r>
            <a:r>
              <a:rPr lang="ko-KR" altLang="en-US" dirty="0"/>
              <a:t>문 이용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1938807"/>
            <a:ext cx="3510751" cy="2584716"/>
            <a:chOff x="899592" y="1938807"/>
            <a:chExt cx="3510751" cy="2584716"/>
          </a:xfrm>
        </p:grpSpPr>
        <p:grpSp>
          <p:nvGrpSpPr>
            <p:cNvPr id="4" name="그룹 3"/>
            <p:cNvGrpSpPr/>
            <p:nvPr/>
          </p:nvGrpSpPr>
          <p:grpSpPr>
            <a:xfrm>
              <a:off x="899592" y="1938807"/>
              <a:ext cx="3510751" cy="1040914"/>
              <a:chOff x="899592" y="1772816"/>
              <a:chExt cx="3510751" cy="1040914"/>
            </a:xfrm>
          </p:grpSpPr>
          <p:pic>
            <p:nvPicPr>
              <p:cNvPr id="3174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770"/>
              <a:stretch/>
            </p:blipFill>
            <p:spPr bwMode="auto">
              <a:xfrm>
                <a:off x="899592" y="1772816"/>
                <a:ext cx="2654614" cy="10409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993"/>
              <a:stretch/>
            </p:blipFill>
            <p:spPr bwMode="auto">
              <a:xfrm>
                <a:off x="3554206" y="1772816"/>
                <a:ext cx="856137" cy="10409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174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54"/>
            <a:stretch/>
          </p:blipFill>
          <p:spPr bwMode="auto">
            <a:xfrm>
              <a:off x="934760" y="2983840"/>
              <a:ext cx="3417431" cy="153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4985901" y="1938806"/>
            <a:ext cx="3446990" cy="3317908"/>
            <a:chOff x="4985901" y="1938806"/>
            <a:chExt cx="3446990" cy="3317908"/>
          </a:xfrm>
        </p:grpSpPr>
        <p:grpSp>
          <p:nvGrpSpPr>
            <p:cNvPr id="5" name="그룹 4"/>
            <p:cNvGrpSpPr/>
            <p:nvPr/>
          </p:nvGrpSpPr>
          <p:grpSpPr>
            <a:xfrm>
              <a:off x="4985901" y="1938806"/>
              <a:ext cx="3446990" cy="1778226"/>
              <a:chOff x="4985901" y="1772815"/>
              <a:chExt cx="3446990" cy="1778226"/>
            </a:xfrm>
          </p:grpSpPr>
          <p:pic>
            <p:nvPicPr>
              <p:cNvPr id="31747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342"/>
              <a:stretch/>
            </p:blipFill>
            <p:spPr bwMode="auto">
              <a:xfrm>
                <a:off x="4985901" y="1772816"/>
                <a:ext cx="2610653" cy="1778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53"/>
              <a:stretch/>
            </p:blipFill>
            <p:spPr bwMode="auto">
              <a:xfrm>
                <a:off x="7567845" y="1772815"/>
                <a:ext cx="865046" cy="1778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54"/>
            <a:stretch/>
          </p:blipFill>
          <p:spPr bwMode="auto">
            <a:xfrm>
              <a:off x="5015460" y="3717031"/>
              <a:ext cx="3417431" cy="153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0440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/>
              <a:t>문의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까지의 정수를 순차적으로 출력하기</a:t>
            </a:r>
            <a:endParaRPr lang="en-US" altLang="ko-KR" dirty="0"/>
          </a:p>
          <a:p>
            <a:pPr lvl="1"/>
            <a:r>
              <a:rPr lang="en-US" altLang="ko-KR" dirty="0"/>
              <a:t>while</a:t>
            </a:r>
            <a:r>
              <a:rPr lang="ko-KR" altLang="en-US" dirty="0"/>
              <a:t>문을</a:t>
            </a:r>
            <a:r>
              <a:rPr lang="en-US" altLang="ko-KR" dirty="0"/>
              <a:t> </a:t>
            </a:r>
            <a:r>
              <a:rPr lang="ko-KR" altLang="en-US" dirty="0"/>
              <a:t>이용한 경우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 err="1"/>
              <a:t>num</a:t>
            </a:r>
            <a:r>
              <a:rPr lang="ko-KR" altLang="en-US" dirty="0"/>
              <a:t>의 시작과 단계 값을 변화시키는 코드가 별도로 존재함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while</a:t>
            </a:r>
            <a:r>
              <a:rPr lang="ko-KR" altLang="en-US" dirty="0"/>
              <a:t>문에서는 </a:t>
            </a:r>
            <a:r>
              <a:rPr lang="ko-KR" altLang="en-US" dirty="0" err="1"/>
              <a:t>조건식의</a:t>
            </a:r>
            <a:r>
              <a:rPr lang="ko-KR" altLang="en-US" dirty="0"/>
              <a:t> 결과를 변화시키는 코드를 별도로 기술해야 함</a:t>
            </a:r>
            <a:endParaRPr lang="en-US" altLang="ko-KR" dirty="0"/>
          </a:p>
          <a:p>
            <a:pPr lvl="1" indent="0">
              <a:buNone/>
            </a:pPr>
            <a:r>
              <a:rPr lang="ko-KR" altLang="en-US" b="1" dirty="0"/>
              <a:t>→ 횟수를 중요시하는 반복문은 </a:t>
            </a:r>
            <a:r>
              <a:rPr lang="en-US" altLang="ko-KR" b="1" dirty="0"/>
              <a:t>for</a:t>
            </a:r>
            <a:r>
              <a:rPr lang="ko-KR" altLang="en-US" b="1" dirty="0"/>
              <a:t>문을 사용하고</a:t>
            </a:r>
            <a:r>
              <a:rPr lang="en-US" altLang="ko-KR" b="1" dirty="0"/>
              <a:t>,</a:t>
            </a:r>
            <a:r>
              <a:rPr lang="ko-KR" altLang="en-US" b="1" dirty="0"/>
              <a:t> 특정 조건을 중요시하는 반복문은 </a:t>
            </a:r>
            <a:r>
              <a:rPr lang="en-US" altLang="ko-KR" b="1" dirty="0"/>
              <a:t>while</a:t>
            </a:r>
            <a:r>
              <a:rPr lang="ko-KR" altLang="en-US" b="1" dirty="0"/>
              <a:t>문을 사용함</a:t>
            </a:r>
            <a:r>
              <a:rPr lang="ko-KR" altLang="en-US" dirty="0"/>
              <a:t> </a:t>
            </a:r>
          </a:p>
        </p:txBody>
      </p:sp>
      <p:pic>
        <p:nvPicPr>
          <p:cNvPr id="32770" name="Picture 2" descr="C:\Users\user\Desktop\재택\난생처음 ct\04_그림&amp;표\7장\그림 7-1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93" y="3501008"/>
            <a:ext cx="5815015" cy="25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00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/>
              <a:t>문의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정수의 합을 구하시오</a:t>
            </a:r>
            <a:r>
              <a:rPr lang="en-US" altLang="ko-KR" dirty="0"/>
              <a:t>.</a:t>
            </a:r>
          </a:p>
          <a:p>
            <a:pPr lvl="1" indent="0">
              <a:buNone/>
            </a:pPr>
            <a:r>
              <a:rPr lang="ko-KR" altLang="en-US" b="1" dirty="0"/>
              <a:t>→ </a:t>
            </a:r>
            <a:r>
              <a:rPr lang="en-US" altLang="ko-KR" b="1" dirty="0"/>
              <a:t>while</a:t>
            </a:r>
            <a:r>
              <a:rPr lang="ko-KR" altLang="en-US" b="1" dirty="0"/>
              <a:t>문보다 </a:t>
            </a:r>
            <a:r>
              <a:rPr lang="en-US" altLang="ko-KR" b="1" dirty="0"/>
              <a:t>for</a:t>
            </a:r>
            <a:r>
              <a:rPr lang="ko-KR" altLang="en-US" b="1" dirty="0"/>
              <a:t>문을 사용했을 때 코드가 더 간결해지기 때문에 </a:t>
            </a:r>
            <a:r>
              <a:rPr lang="en-US" altLang="ko-KR" b="1" dirty="0"/>
              <a:t>for</a:t>
            </a:r>
            <a:r>
              <a:rPr lang="ko-KR" altLang="en-US" b="1" dirty="0"/>
              <a:t>문이 적합함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2685140"/>
            <a:ext cx="7104227" cy="319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58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/>
              <a:t>문의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현재 온도는 </a:t>
            </a:r>
            <a:r>
              <a:rPr lang="en-US" altLang="ko-KR" dirty="0"/>
              <a:t>30.0</a:t>
            </a:r>
            <a:r>
              <a:rPr lang="ko-KR" altLang="en-US" dirty="0"/>
              <a:t>도이다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에어컨 온도 설정을 위해서 ‘희망 온도’를 입력한다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에어컨의 냉방 기능이 동작하면 온도를 체크할 때마다 </a:t>
            </a:r>
            <a:r>
              <a:rPr lang="en-US" altLang="ko-KR" dirty="0"/>
              <a:t>0.1</a:t>
            </a:r>
            <a:r>
              <a:rPr lang="ko-KR" altLang="en-US" dirty="0"/>
              <a:t>도씩 내려간다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온도가 희망 온도에 도달하면 에어컨의 냉방 기능이 종료된다</a:t>
            </a:r>
            <a:r>
              <a:rPr lang="en-US" altLang="ko-KR" dirty="0"/>
              <a:t>.</a:t>
            </a:r>
          </a:p>
          <a:p>
            <a:pPr lvl="1" indent="0">
              <a:buNone/>
            </a:pPr>
            <a:r>
              <a:rPr lang="ko-KR" altLang="en-US" b="1" dirty="0"/>
              <a:t>→ 조건식이 참이냐 거짓이냐가 중요하기 때문에 </a:t>
            </a:r>
            <a:r>
              <a:rPr lang="en-US" altLang="ko-KR" b="1" dirty="0"/>
              <a:t>while</a:t>
            </a:r>
            <a:r>
              <a:rPr lang="ko-KR" altLang="en-US" b="1" dirty="0"/>
              <a:t>문이 적합함</a:t>
            </a:r>
          </a:p>
        </p:txBody>
      </p:sp>
    </p:spTree>
    <p:extLst>
      <p:ext uri="{BB962C8B-B14F-4D97-AF65-F5344CB8AC3E}">
        <p14:creationId xmlns:p14="http://schemas.microsoft.com/office/powerpoint/2010/main" val="270078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열차 교차 시간 알아내기</a:t>
            </a:r>
            <a:endParaRPr lang="en-US" altLang="ko-KR" dirty="0"/>
          </a:p>
          <a:p>
            <a:pPr lvl="1"/>
            <a:r>
              <a:rPr lang="ko-KR" altLang="en-US" dirty="0"/>
              <a:t>오전 </a:t>
            </a:r>
            <a:r>
              <a:rPr lang="en-US" altLang="ko-KR" dirty="0"/>
              <a:t>9</a:t>
            </a:r>
            <a:r>
              <a:rPr lang="ko-KR" altLang="en-US" dirty="0"/>
              <a:t>시부터 오후 </a:t>
            </a:r>
            <a:r>
              <a:rPr lang="en-US" altLang="ko-KR" dirty="0"/>
              <a:t>6</a:t>
            </a:r>
            <a:r>
              <a:rPr lang="ko-KR" altLang="en-US" dirty="0"/>
              <a:t>시까지 교차 운행하는</a:t>
            </a:r>
            <a:r>
              <a:rPr lang="en-US" altLang="ko-KR" dirty="0"/>
              <a:t> 3</a:t>
            </a:r>
            <a:r>
              <a:rPr lang="ko-KR" altLang="en-US" dirty="0"/>
              <a:t>대의 열차가 교차하는 시간을 구해 열차 충돌 사고를 막는 프로그램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매일 오전 </a:t>
            </a:r>
            <a:r>
              <a:rPr lang="en-US" altLang="ko-KR" dirty="0"/>
              <a:t>9</a:t>
            </a:r>
            <a:r>
              <a:rPr lang="ko-KR" altLang="en-US" dirty="0"/>
              <a:t>시에 </a:t>
            </a:r>
            <a:r>
              <a:rPr lang="ko-KR" altLang="en-US" dirty="0" err="1"/>
              <a:t>한빛역에서</a:t>
            </a:r>
            <a:r>
              <a:rPr lang="ko-KR" altLang="en-US" dirty="0"/>
              <a:t> 모든 열차가 출발함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57200" indent="-457200">
              <a:buFont typeface="+mj-lt"/>
              <a:buAutoNum type="arabicPeriod" startAt="2"/>
            </a:pPr>
            <a:endParaRPr lang="en-US" altLang="ko-KR" dirty="0"/>
          </a:p>
          <a:p>
            <a:pPr marL="457200" indent="-457200">
              <a:buFont typeface="+mj-lt"/>
              <a:buAutoNum type="arabicPeriod" startAt="2"/>
            </a:pPr>
            <a:endParaRPr lang="en-US" altLang="ko-KR" dirty="0"/>
          </a:p>
          <a:p>
            <a:pPr marL="457200" indent="-457200">
              <a:buFont typeface="+mj-lt"/>
              <a:buAutoNum type="arabicPeriod" startAt="2"/>
            </a:pPr>
            <a:endParaRPr lang="en-US" altLang="ko-K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2546063"/>
            <a:ext cx="7104227" cy="153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345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/>
              <a:t>문의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r>
              <a:rPr lang="en-US" altLang="ko-KR" dirty="0"/>
              <a:t>2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06" y="1268760"/>
            <a:ext cx="6458388" cy="498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488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/>
              <a:t>문의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r>
              <a:rPr lang="en-US" altLang="ko-KR" dirty="0"/>
              <a:t>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24385" y="1340769"/>
            <a:ext cx="6695231" cy="4320480"/>
            <a:chOff x="1024223" y="2162557"/>
            <a:chExt cx="7095554" cy="4578811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223" y="2162557"/>
              <a:ext cx="7095554" cy="253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223" y="4681229"/>
              <a:ext cx="7095554" cy="2060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2377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07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무한 루프</a:t>
            </a:r>
          </a:p>
        </p:txBody>
      </p:sp>
    </p:spTree>
    <p:extLst>
      <p:ext uri="{BB962C8B-B14F-4D97-AF65-F5344CB8AC3E}">
        <p14:creationId xmlns:p14="http://schemas.microsoft.com/office/powerpoint/2010/main" val="2396781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무한 루프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보다 작을 경우 ‘안녕하세요</a:t>
            </a:r>
            <a:r>
              <a:rPr lang="en-US" altLang="ko-KR" dirty="0"/>
              <a:t>.’</a:t>
            </a:r>
            <a:r>
              <a:rPr lang="ko-KR" altLang="en-US" dirty="0"/>
              <a:t>를 출력하기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안녕하세요</a:t>
            </a:r>
            <a:r>
              <a:rPr lang="en-US" altLang="ko-KR" dirty="0"/>
              <a:t>.’</a:t>
            </a:r>
            <a:r>
              <a:rPr lang="ko-KR" altLang="en-US" dirty="0"/>
              <a:t>가 무한 반복됨</a:t>
            </a:r>
            <a:endParaRPr lang="en-US" altLang="ko-KR" dirty="0"/>
          </a:p>
          <a:p>
            <a:pPr lvl="2"/>
            <a:r>
              <a:rPr lang="en-US" altLang="ko-KR" dirty="0"/>
              <a:t>while</a:t>
            </a:r>
            <a:r>
              <a:rPr lang="ko-KR" altLang="en-US" dirty="0"/>
              <a:t>문의 </a:t>
            </a:r>
            <a:r>
              <a:rPr lang="ko-KR" altLang="en-US" dirty="0" err="1"/>
              <a:t>조건식</a:t>
            </a:r>
            <a:r>
              <a:rPr lang="ko-KR" altLang="en-US" dirty="0"/>
              <a:t> 결과가 프로그램 실행하는 내내 참</a:t>
            </a:r>
            <a:r>
              <a:rPr lang="en-US" altLang="ko-KR" dirty="0"/>
              <a:t>(True)</a:t>
            </a:r>
            <a:r>
              <a:rPr lang="ko-KR" altLang="en-US" dirty="0"/>
              <a:t>이기 때문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19887" y="2192659"/>
            <a:ext cx="7105085" cy="2820517"/>
            <a:chOff x="1019887" y="1547071"/>
            <a:chExt cx="7105085" cy="2820517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887" y="1547071"/>
              <a:ext cx="7104227" cy="1517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920" y="3068960"/>
              <a:ext cx="7087052" cy="1298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0766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무한 루프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무한 루프</a:t>
            </a:r>
            <a:endParaRPr lang="en-US" altLang="ko-KR" dirty="0"/>
          </a:p>
          <a:p>
            <a:pPr lvl="1"/>
            <a:r>
              <a:rPr lang="ko-KR" altLang="en-US" dirty="0" err="1"/>
              <a:t>반복문을</a:t>
            </a:r>
            <a:r>
              <a:rPr lang="ko-KR" altLang="en-US" dirty="0"/>
              <a:t> 빠져 나오지 못하고 영원히 반복하는 것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7-15]</a:t>
            </a:r>
            <a:r>
              <a:rPr lang="ko-KR" altLang="en-US" dirty="0"/>
              <a:t>는 계속해서 </a:t>
            </a:r>
            <a:r>
              <a:rPr lang="en-US" altLang="ko-KR" dirty="0" err="1"/>
              <a:t>num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보다 작기 때문에 프로그램은 영원히 ‘안녕하세요’를 출력함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조건식의</a:t>
            </a:r>
            <a:r>
              <a:rPr lang="ko-KR" altLang="en-US" dirty="0"/>
              <a:t> 결과로 거짓이 나올 수 있어야 무한 루프에 빠지지 않음</a:t>
            </a:r>
          </a:p>
        </p:txBody>
      </p:sp>
      <p:pic>
        <p:nvPicPr>
          <p:cNvPr id="37890" name="Picture 2" descr="C:\Users\user\Desktop\재택\난생처음 ct\04_그림&amp;표\7장\그림 7-1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18" y="2540200"/>
            <a:ext cx="3838365" cy="126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06" y="4476187"/>
            <a:ext cx="6458388" cy="160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240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51" y="618480"/>
            <a:ext cx="5657899" cy="623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112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08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반복문</a:t>
            </a:r>
            <a:r>
              <a:rPr lang="ko-KR" altLang="en-US" sz="4000" b="1" dirty="0">
                <a:latin typeface="+mn-ea"/>
                <a:ea typeface="+mn-ea"/>
              </a:rPr>
              <a:t> 내 실행 제어</a:t>
            </a:r>
          </a:p>
        </p:txBody>
      </p:sp>
    </p:spTree>
    <p:extLst>
      <p:ext uri="{BB962C8B-B14F-4D97-AF65-F5344CB8AC3E}">
        <p14:creationId xmlns:p14="http://schemas.microsoft.com/office/powerpoint/2010/main" val="2396781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내 실행제어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continue </a:t>
            </a:r>
            <a:r>
              <a:rPr lang="ko-KR" altLang="en-US" dirty="0"/>
              <a:t>키워드</a:t>
            </a:r>
          </a:p>
          <a:p>
            <a:pPr lvl="1"/>
            <a:r>
              <a:rPr lang="ko-KR" altLang="en-US" dirty="0" err="1"/>
              <a:t>반복문에</a:t>
            </a:r>
            <a:r>
              <a:rPr lang="ko-KR" altLang="en-US" dirty="0"/>
              <a:t> </a:t>
            </a:r>
            <a:r>
              <a:rPr lang="en-US" altLang="ko-KR" dirty="0"/>
              <a:t>continue </a:t>
            </a:r>
            <a:r>
              <a:rPr lang="ko-KR" altLang="en-US" dirty="0"/>
              <a:t>키워드를 사용하면 이후 실행을 생략하고 다시 반복문의 처음으로 돌아감</a:t>
            </a:r>
          </a:p>
        </p:txBody>
      </p:sp>
      <p:pic>
        <p:nvPicPr>
          <p:cNvPr id="39938" name="Picture 2" descr="C:\Users\user\Desktop\재택\난생처음 ct\04_그림&amp;표\7장\그림 7-2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5478"/>
            <a:ext cx="2525396" cy="36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635896" y="2640478"/>
            <a:ext cx="5286679" cy="2804746"/>
            <a:chOff x="2987824" y="2100839"/>
            <a:chExt cx="5286679" cy="2804746"/>
          </a:xfrm>
        </p:grpSpPr>
        <p:pic>
          <p:nvPicPr>
            <p:cNvPr id="39940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65"/>
            <a:stretch/>
          </p:blipFill>
          <p:spPr bwMode="auto">
            <a:xfrm>
              <a:off x="2987824" y="3374576"/>
              <a:ext cx="5224191" cy="1531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987824" y="2100839"/>
              <a:ext cx="5286679" cy="1305479"/>
              <a:chOff x="2987824" y="2100839"/>
              <a:chExt cx="5286679" cy="1305479"/>
            </a:xfrm>
          </p:grpSpPr>
          <p:pic>
            <p:nvPicPr>
              <p:cNvPr id="39939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7290"/>
              <a:stretch/>
            </p:blipFill>
            <p:spPr bwMode="auto">
              <a:xfrm>
                <a:off x="2987824" y="2100841"/>
                <a:ext cx="4476845" cy="13054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56"/>
              <a:stretch/>
            </p:blipFill>
            <p:spPr bwMode="auto">
              <a:xfrm>
                <a:off x="7464669" y="2100839"/>
                <a:ext cx="809834" cy="13054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8" name="TextBox 7"/>
          <p:cNvSpPr txBox="1"/>
          <p:nvPr/>
        </p:nvSpPr>
        <p:spPr>
          <a:xfrm>
            <a:off x="3635896" y="2269199"/>
            <a:ext cx="3582816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latin typeface="+mn-ea"/>
                <a:ea typeface="+mn-ea"/>
              </a:rPr>
              <a:t>▶ 1~10</a:t>
            </a:r>
            <a:r>
              <a:rPr lang="ko-KR" altLang="en-US" sz="1600" dirty="0">
                <a:latin typeface="+mn-ea"/>
                <a:ea typeface="+mn-ea"/>
              </a:rPr>
              <a:t>까지의 정수 중 홀수만 더하기</a:t>
            </a:r>
          </a:p>
        </p:txBody>
      </p:sp>
    </p:spTree>
    <p:extLst>
      <p:ext uri="{BB962C8B-B14F-4D97-AF65-F5344CB8AC3E}">
        <p14:creationId xmlns:p14="http://schemas.microsoft.com/office/powerpoint/2010/main" val="2010800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내 실행제어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키워드</a:t>
            </a:r>
          </a:p>
          <a:p>
            <a:pPr lvl="1"/>
            <a:r>
              <a:rPr lang="ko-KR" altLang="en-US" dirty="0" err="1"/>
              <a:t>반복문에서</a:t>
            </a:r>
            <a:r>
              <a:rPr lang="ko-KR" altLang="en-US" dirty="0"/>
              <a:t> </a:t>
            </a:r>
            <a:r>
              <a:rPr lang="en-US" altLang="ko-KR" dirty="0"/>
              <a:t>break </a:t>
            </a:r>
            <a:r>
              <a:rPr lang="ko-KR" altLang="en-US" dirty="0"/>
              <a:t>키워드를 만나면 실행을 중단하고 </a:t>
            </a:r>
            <a:r>
              <a:rPr lang="ko-KR" altLang="en-US" dirty="0" err="1"/>
              <a:t>반복문을</a:t>
            </a:r>
            <a:r>
              <a:rPr lang="ko-KR" altLang="en-US" dirty="0"/>
              <a:t> </a:t>
            </a:r>
            <a:r>
              <a:rPr lang="ko-KR" altLang="en-US" dirty="0" err="1"/>
              <a:t>빠져나옴</a:t>
            </a:r>
            <a:endParaRPr lang="en-US" altLang="ko-KR" dirty="0"/>
          </a:p>
          <a:p>
            <a:pPr marL="3657600" lvl="8" indent="0">
              <a:buNone/>
            </a:pP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36" y="2022915"/>
            <a:ext cx="3361303" cy="410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387917" y="2674865"/>
            <a:ext cx="4490600" cy="3454970"/>
            <a:chOff x="4139952" y="2276872"/>
            <a:chExt cx="4490600" cy="3454970"/>
          </a:xfrm>
        </p:grpSpPr>
        <p:grpSp>
          <p:nvGrpSpPr>
            <p:cNvPr id="4" name="그룹 3"/>
            <p:cNvGrpSpPr/>
            <p:nvPr/>
          </p:nvGrpSpPr>
          <p:grpSpPr>
            <a:xfrm>
              <a:off x="4139952" y="3771457"/>
              <a:ext cx="4490600" cy="1960385"/>
              <a:chOff x="1619672" y="3645024"/>
              <a:chExt cx="4490600" cy="1960385"/>
            </a:xfrm>
          </p:grpSpPr>
          <p:pic>
            <p:nvPicPr>
              <p:cNvPr id="40963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384"/>
              <a:stretch/>
            </p:blipFill>
            <p:spPr bwMode="auto">
              <a:xfrm>
                <a:off x="1619672" y="3645024"/>
                <a:ext cx="3698250" cy="19603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88"/>
              <a:stretch/>
            </p:blipFill>
            <p:spPr bwMode="auto">
              <a:xfrm>
                <a:off x="5242486" y="3645024"/>
                <a:ext cx="867786" cy="19603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4172181" y="2276872"/>
              <a:ext cx="4432673" cy="1612225"/>
              <a:chOff x="1651556" y="2049613"/>
              <a:chExt cx="4432673" cy="1612225"/>
            </a:xfrm>
          </p:grpSpPr>
          <p:pic>
            <p:nvPicPr>
              <p:cNvPr id="40962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491" b="6367"/>
              <a:stretch/>
            </p:blipFill>
            <p:spPr bwMode="auto">
              <a:xfrm>
                <a:off x="1651556" y="2049613"/>
                <a:ext cx="3666021" cy="1612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059" b="6367"/>
              <a:stretch/>
            </p:blipFill>
            <p:spPr bwMode="auto">
              <a:xfrm>
                <a:off x="5234372" y="2049613"/>
                <a:ext cx="849857" cy="1612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4348426" y="1916832"/>
            <a:ext cx="3582816" cy="65960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latin typeface="+mn-ea"/>
                <a:ea typeface="+mn-ea"/>
              </a:rPr>
              <a:t>▶ 1~10</a:t>
            </a:r>
            <a:r>
              <a:rPr lang="ko-KR" altLang="en-US" sz="1600" dirty="0">
                <a:latin typeface="+mn-ea"/>
                <a:ea typeface="+mn-ea"/>
              </a:rPr>
              <a:t>까지 정수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en-US" altLang="ko-KR" sz="1600" dirty="0" err="1">
                <a:latin typeface="+mn-ea"/>
                <a:ea typeface="+mn-ea"/>
              </a:rPr>
              <a:t>num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를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더하되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600" dirty="0">
                <a:latin typeface="+mn-ea"/>
                <a:ea typeface="+mn-ea"/>
              </a:rPr>
              <a:t>결과</a:t>
            </a:r>
            <a:r>
              <a:rPr lang="en-US" altLang="ko-KR" sz="1600" dirty="0">
                <a:latin typeface="+mn-ea"/>
                <a:ea typeface="+mn-ea"/>
              </a:rPr>
              <a:t>(sum)</a:t>
            </a:r>
            <a:r>
              <a:rPr lang="ko-KR" altLang="en-US" sz="1600" dirty="0">
                <a:latin typeface="+mn-ea"/>
                <a:ea typeface="+mn-ea"/>
              </a:rPr>
              <a:t>가 </a:t>
            </a:r>
            <a:r>
              <a:rPr lang="en-US" altLang="ko-KR" sz="1600" dirty="0">
                <a:latin typeface="+mn-ea"/>
                <a:ea typeface="+mn-ea"/>
              </a:rPr>
              <a:t>30 </a:t>
            </a:r>
            <a:r>
              <a:rPr lang="ko-KR" altLang="en-US" sz="1600" dirty="0">
                <a:latin typeface="+mn-ea"/>
                <a:ea typeface="+mn-ea"/>
              </a:rPr>
              <a:t>이상이 될 때 정수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en-US" altLang="ko-KR" sz="1600" dirty="0" err="1">
                <a:latin typeface="+mn-ea"/>
                <a:ea typeface="+mn-ea"/>
              </a:rPr>
              <a:t>num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  <a:r>
              <a:rPr lang="ko-KR" altLang="en-US" sz="1600" dirty="0">
                <a:latin typeface="+mn-ea"/>
                <a:ea typeface="+mn-ea"/>
              </a:rPr>
              <a:t>를 찾기</a:t>
            </a:r>
          </a:p>
        </p:txBody>
      </p:sp>
    </p:spTree>
    <p:extLst>
      <p:ext uri="{BB962C8B-B14F-4D97-AF65-F5344CB8AC3E}">
        <p14:creationId xmlns:p14="http://schemas.microsoft.com/office/powerpoint/2010/main" val="106269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내 실행제어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for~else</a:t>
            </a:r>
            <a:endParaRPr lang="en-US" altLang="ko-KR" dirty="0"/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문에 </a:t>
            </a:r>
            <a:r>
              <a:rPr lang="en-US" altLang="ko-KR" dirty="0"/>
              <a:t>else </a:t>
            </a:r>
            <a:r>
              <a:rPr lang="ko-KR" altLang="en-US" dirty="0"/>
              <a:t>키워드를 사용하면 </a:t>
            </a:r>
            <a:r>
              <a:rPr lang="en-US" altLang="ko-KR" dirty="0"/>
              <a:t>else </a:t>
            </a:r>
            <a:r>
              <a:rPr lang="ko-KR" altLang="en-US" dirty="0"/>
              <a:t>이하의 구문은 </a:t>
            </a:r>
            <a:r>
              <a:rPr lang="en-US" altLang="ko-KR" dirty="0"/>
              <a:t>for</a:t>
            </a:r>
            <a:r>
              <a:rPr lang="ko-KR" altLang="en-US" dirty="0"/>
              <a:t>문의 반복 업무를 모두 완료하고 난 후 실행됨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 정수를 출력하고 </a:t>
            </a:r>
            <a:r>
              <a:rPr lang="ko-KR" altLang="en-US" dirty="0" err="1"/>
              <a:t>반복문이</a:t>
            </a:r>
            <a:r>
              <a:rPr lang="ko-KR" altLang="en-US" dirty="0"/>
              <a:t> 끝나면 완료 메시지를 출력하기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45" y="2599288"/>
            <a:ext cx="7117239" cy="342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21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dirty="0"/>
              <a:t>로그인 기능 만들기</a:t>
            </a:r>
            <a:endParaRPr lang="en-US" altLang="ko-KR" dirty="0"/>
          </a:p>
          <a:p>
            <a:pPr lvl="1"/>
            <a:r>
              <a:rPr lang="ko-KR" altLang="en-US" dirty="0"/>
              <a:t>시스템 관리자 로그인 기능을 하는 프로그램</a:t>
            </a:r>
            <a:endParaRPr lang="en-US" altLang="ko-KR" dirty="0"/>
          </a:p>
          <a:p>
            <a:pPr lvl="2"/>
            <a:r>
              <a:rPr lang="ko-KR" altLang="en-US" dirty="0"/>
              <a:t>암호가 틀렸다면 ‘암호를 다시 확인하세요</a:t>
            </a:r>
            <a:r>
              <a:rPr lang="en-US" altLang="ko-KR" dirty="0"/>
              <a:t>!’</a:t>
            </a:r>
            <a:r>
              <a:rPr lang="ko-KR" altLang="en-US" dirty="0"/>
              <a:t>를 출력하고 다시 암호를 물어봄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회 이상 </a:t>
            </a:r>
            <a:r>
              <a:rPr lang="ko-KR" altLang="en-US" dirty="0" err="1"/>
              <a:t>로그인에</a:t>
            </a:r>
            <a:r>
              <a:rPr lang="ko-KR" altLang="en-US" dirty="0"/>
              <a:t> 실패하면 ‘로그인 실패</a:t>
            </a:r>
            <a:r>
              <a:rPr lang="en-US" altLang="ko-KR" dirty="0"/>
              <a:t>!! </a:t>
            </a:r>
            <a:r>
              <a:rPr lang="ko-KR" altLang="en-US" dirty="0"/>
              <a:t>횟수 초과</a:t>
            </a:r>
            <a:r>
              <a:rPr lang="en-US" altLang="ko-KR" dirty="0"/>
              <a:t>!!!’ </a:t>
            </a:r>
            <a:r>
              <a:rPr lang="ko-KR" altLang="en-US" dirty="0"/>
              <a:t>메시지를 출력하고 종료함</a:t>
            </a:r>
            <a:endParaRPr lang="en-US" altLang="ko-KR" dirty="0"/>
          </a:p>
          <a:p>
            <a:pPr lvl="2"/>
            <a:r>
              <a:rPr lang="ko-KR" altLang="en-US" dirty="0"/>
              <a:t>암호가 올바르다면 ‘로그인 됐습니다</a:t>
            </a:r>
            <a:r>
              <a:rPr lang="en-US" altLang="ko-KR" dirty="0"/>
              <a:t>.’</a:t>
            </a:r>
            <a:r>
              <a:rPr lang="ko-KR" altLang="en-US" dirty="0"/>
              <a:t>를 출력하고 종료함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올바른 암호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 err="1"/>
              <a:t>hanbitac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3356992"/>
            <a:ext cx="7104227" cy="77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274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내 실행제어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pass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1"/>
            <a:r>
              <a:rPr lang="ko-KR" altLang="en-US" dirty="0"/>
              <a:t>조건문과 마찬가지로 </a:t>
            </a:r>
            <a:r>
              <a:rPr lang="ko-KR" altLang="en-US" dirty="0" err="1"/>
              <a:t>반복문에도</a:t>
            </a:r>
            <a:r>
              <a:rPr lang="ko-KR" altLang="en-US" dirty="0"/>
              <a:t> </a:t>
            </a:r>
            <a:r>
              <a:rPr lang="ko-KR" altLang="en-US" dirty="0" err="1"/>
              <a:t>실행문이</a:t>
            </a:r>
            <a:r>
              <a:rPr lang="ko-KR" altLang="en-US" dirty="0"/>
              <a:t> 아직 정해지지 않았을 때 </a:t>
            </a:r>
            <a:r>
              <a:rPr lang="en-US" altLang="ko-KR" dirty="0"/>
              <a:t>pass</a:t>
            </a:r>
            <a:r>
              <a:rPr lang="ko-KR" altLang="en-US" dirty="0"/>
              <a:t>를 사용함</a:t>
            </a:r>
            <a:endParaRPr lang="en-US" altLang="ko-KR" dirty="0"/>
          </a:p>
          <a:p>
            <a:pPr lvl="1"/>
            <a:r>
              <a:rPr lang="en-US" altLang="ko-KR" dirty="0"/>
              <a:t>pass</a:t>
            </a:r>
            <a:r>
              <a:rPr lang="ko-KR" altLang="en-US" dirty="0"/>
              <a:t>는 </a:t>
            </a:r>
            <a:r>
              <a:rPr lang="ko-KR" altLang="en-US" dirty="0" err="1"/>
              <a:t>조건문</a:t>
            </a:r>
            <a:r>
              <a:rPr lang="en-US" altLang="ko-KR" dirty="0"/>
              <a:t>, </a:t>
            </a:r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클래스 등에서도 사용됨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pass</a:t>
            </a:r>
            <a:r>
              <a:rPr lang="ko-KR" altLang="en-US" dirty="0"/>
              <a:t>를 사용하지 않은 경우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FF0000"/>
                </a:solidFill>
              </a:rPr>
              <a:t>에러 발생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2708920"/>
            <a:ext cx="7104227" cy="104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1" y="4437112"/>
            <a:ext cx="7117239" cy="183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388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06" y="1124744"/>
            <a:ext cx="6541189" cy="353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485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77" y="1268760"/>
            <a:ext cx="6482046" cy="362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783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48" y="980728"/>
            <a:ext cx="6478104" cy="502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600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09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중첩 </a:t>
            </a:r>
            <a:r>
              <a:rPr lang="ko-KR" altLang="en-US" sz="4000" b="1" dirty="0" err="1">
                <a:latin typeface="+mn-ea"/>
                <a:ea typeface="+mn-ea"/>
              </a:rPr>
              <a:t>반복문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6781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중첩 반복문의 구조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내에 또 다른 </a:t>
            </a:r>
            <a:r>
              <a:rPr lang="ko-KR" altLang="en-US" dirty="0" err="1"/>
              <a:t>반복문이</a:t>
            </a:r>
            <a:r>
              <a:rPr lang="ko-KR" altLang="en-US" dirty="0"/>
              <a:t> 옴</a:t>
            </a:r>
          </a:p>
        </p:txBody>
      </p:sp>
      <p:pic>
        <p:nvPicPr>
          <p:cNvPr id="47106" name="Picture 2" descr="C:\Users\user\Desktop\재택\난생처음 ct\04_그림&amp;표\7장\그림 7-2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55" y="2132856"/>
            <a:ext cx="6881091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43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ko-KR" altLang="en-US" dirty="0" err="1"/>
              <a:t>반복문을</a:t>
            </a:r>
            <a:r>
              <a:rPr lang="ko-KR" altLang="en-US" dirty="0"/>
              <a:t> 이용하여 별</a:t>
            </a:r>
            <a:r>
              <a:rPr lang="en-US" altLang="ko-KR" dirty="0"/>
              <a:t>(*)</a:t>
            </a:r>
            <a:r>
              <a:rPr lang="ko-KR" altLang="en-US" dirty="0"/>
              <a:t>찍기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행에서는 한 개</a:t>
            </a:r>
            <a:r>
              <a:rPr lang="en-US" altLang="ko-KR" dirty="0"/>
              <a:t>, 2</a:t>
            </a:r>
            <a:r>
              <a:rPr lang="ko-KR" altLang="en-US" dirty="0"/>
              <a:t>행에서는 두 개</a:t>
            </a:r>
            <a:r>
              <a:rPr lang="en-US" altLang="ko-KR" dirty="0"/>
              <a:t>, 3</a:t>
            </a:r>
            <a:r>
              <a:rPr lang="ko-KR" altLang="en-US" dirty="0"/>
              <a:t>행에서는 세 개</a:t>
            </a:r>
            <a:r>
              <a:rPr lang="en-US" altLang="ko-KR" dirty="0"/>
              <a:t>, ..., 5</a:t>
            </a:r>
            <a:r>
              <a:rPr lang="ko-KR" altLang="en-US" dirty="0"/>
              <a:t>행에서는 다섯 개를 출력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019887" y="2253673"/>
            <a:ext cx="7143733" cy="3191551"/>
            <a:chOff x="1019887" y="2099668"/>
            <a:chExt cx="7143733" cy="3191551"/>
          </a:xfrm>
        </p:grpSpPr>
        <p:pic>
          <p:nvPicPr>
            <p:cNvPr id="481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887" y="2099668"/>
              <a:ext cx="7104227" cy="2658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1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30"/>
            <a:stretch/>
          </p:blipFill>
          <p:spPr bwMode="auto">
            <a:xfrm>
              <a:off x="1019887" y="4581128"/>
              <a:ext cx="7143733" cy="7100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1903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34" y="980728"/>
            <a:ext cx="6489932" cy="539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914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38" y="1196752"/>
            <a:ext cx="7138925" cy="266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180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15" y="1720169"/>
            <a:ext cx="7190971" cy="34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92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02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반복문이란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10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터틀</a:t>
            </a:r>
            <a:r>
              <a:rPr lang="ko-KR" altLang="en-US" sz="4000" b="1" dirty="0">
                <a:latin typeface="+mn-ea"/>
                <a:ea typeface="+mn-ea"/>
              </a:rPr>
              <a:t>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21218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ko-KR" altLang="en-US" dirty="0" err="1"/>
              <a:t>터틀을</a:t>
            </a:r>
            <a:r>
              <a:rPr lang="ko-KR" altLang="en-US" dirty="0"/>
              <a:t> 이용하여 체인 모양인 원의 고리를 만들기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3" y="1302426"/>
            <a:ext cx="7125914" cy="435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61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중첩 반복문과 </a:t>
            </a:r>
            <a:r>
              <a:rPr lang="ko-KR" altLang="en-US" dirty="0" err="1"/>
              <a:t>터틀을</a:t>
            </a:r>
            <a:r>
              <a:rPr lang="ko-KR" altLang="en-US" dirty="0"/>
              <a:t> 이용해서 원을 직각 삼각형 모양으로 배치하기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25063" y="1229971"/>
            <a:ext cx="6493875" cy="5515742"/>
            <a:chOff x="812936" y="1229971"/>
            <a:chExt cx="6493875" cy="5515742"/>
          </a:xfrm>
        </p:grpSpPr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229971"/>
              <a:ext cx="6466275" cy="2184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36" y="3374576"/>
              <a:ext cx="6493875" cy="3371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4" y="1700808"/>
            <a:ext cx="2456768" cy="248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171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ko-KR" altLang="en-US" sz="4000" b="1" dirty="0">
                <a:latin typeface="+mn-ea"/>
                <a:ea typeface="+mn-ea"/>
              </a:rPr>
              <a:t>실전 예제</a:t>
            </a:r>
          </a:p>
        </p:txBody>
      </p:sp>
    </p:spTree>
    <p:extLst>
      <p:ext uri="{BB962C8B-B14F-4D97-AF65-F5344CB8AC3E}">
        <p14:creationId xmlns:p14="http://schemas.microsoft.com/office/powerpoint/2010/main" val="1792417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 – 369 </a:t>
            </a:r>
            <a:r>
              <a:rPr lang="ko-KR" altLang="en-US" dirty="0"/>
              <a:t>게임 만들기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92" y="1268760"/>
            <a:ext cx="6608217" cy="361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182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 – 369 </a:t>
            </a:r>
            <a:r>
              <a:rPr lang="ko-KR" altLang="en-US" dirty="0"/>
              <a:t>게임 만들기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49" y="980728"/>
            <a:ext cx="6643703" cy="500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299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열차 교차 시간 알아내기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06" y="1196752"/>
            <a:ext cx="6679188" cy="3509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299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열차 교차 시간 알아내기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34" y="980728"/>
            <a:ext cx="6572732" cy="527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801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3 – </a:t>
            </a:r>
            <a:r>
              <a:rPr lang="ko-KR" altLang="en-US" dirty="0"/>
              <a:t>로그인 기능 만들기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21" y="1124744"/>
            <a:ext cx="6667359" cy="337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2995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3 – </a:t>
            </a:r>
            <a:r>
              <a:rPr lang="ko-KR" altLang="en-US" dirty="0"/>
              <a:t>로그인 기능 만들기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06" y="1052736"/>
            <a:ext cx="6596389" cy="43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477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반복문의 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en-US" altLang="ko-KR" dirty="0"/>
          </a:p>
          <a:p>
            <a:pPr lvl="1"/>
            <a:r>
              <a:rPr lang="ko-KR" altLang="en-US" dirty="0" err="1"/>
              <a:t>반복문은</a:t>
            </a:r>
            <a:r>
              <a:rPr lang="ko-KR" altLang="en-US" dirty="0"/>
              <a:t> 컴퓨터가 같은 일을 반복할 수 있도록 하는 명령문으로 </a:t>
            </a:r>
            <a:r>
              <a:rPr lang="ko-KR" altLang="en-US" dirty="0" err="1"/>
              <a:t>루프문</a:t>
            </a:r>
            <a:r>
              <a:rPr lang="en-US" altLang="ko-KR" dirty="0"/>
              <a:t>(loop statement)</a:t>
            </a:r>
            <a:r>
              <a:rPr lang="ko-KR" altLang="en-US" dirty="0"/>
              <a:t>이라고도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반복문은</a:t>
            </a:r>
            <a:r>
              <a:rPr lang="ko-KR" altLang="en-US" dirty="0"/>
              <a:t> 반복적인 업무를 쉽고 빠르게 처리하기 위해 사용함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사용의 예 </a:t>
            </a:r>
            <a:r>
              <a:rPr lang="en-US" altLang="ko-KR" dirty="0"/>
              <a:t>: </a:t>
            </a:r>
            <a:r>
              <a:rPr lang="ko-KR" altLang="en-US" dirty="0"/>
              <a:t>음악을 반복 실행</a:t>
            </a:r>
            <a:r>
              <a:rPr lang="en-US" altLang="ko-KR" dirty="0"/>
              <a:t>,</a:t>
            </a:r>
            <a:r>
              <a:rPr lang="ko-KR" altLang="en-US" dirty="0"/>
              <a:t> 게임에서 마지막 판을 깬 후 다시 첫 판으로 돌아오는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793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반복문의 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없이 </a:t>
            </a:r>
            <a:r>
              <a:rPr lang="en-US" altLang="ko-KR" dirty="0"/>
              <a:t>‘</a:t>
            </a:r>
            <a:r>
              <a:rPr lang="ko-KR" altLang="en-US" dirty="0"/>
              <a:t>안녕하세요</a:t>
            </a:r>
            <a:r>
              <a:rPr lang="en-US" altLang="ko-KR" dirty="0"/>
              <a:t>.’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번 출력하기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위 프로그램의 ‘안녕하세요</a:t>
            </a:r>
            <a:r>
              <a:rPr lang="en-US" altLang="ko-KR" dirty="0"/>
              <a:t>.’</a:t>
            </a:r>
            <a:r>
              <a:rPr lang="ko-KR" altLang="en-US" dirty="0"/>
              <a:t>를 </a:t>
            </a:r>
            <a:r>
              <a:rPr lang="en-US" altLang="ko-KR" dirty="0"/>
              <a:t>100</a:t>
            </a:r>
            <a:r>
              <a:rPr lang="ko-KR" altLang="en-US" dirty="0"/>
              <a:t>번 출력하려면 </a:t>
            </a:r>
            <a:r>
              <a:rPr lang="en-US" altLang="ko-KR" dirty="0"/>
              <a:t>print() </a:t>
            </a:r>
            <a:r>
              <a:rPr lang="ko-KR" altLang="en-US" dirty="0"/>
              <a:t>함수를 </a:t>
            </a:r>
            <a:r>
              <a:rPr lang="en-US" altLang="ko-KR" dirty="0"/>
              <a:t>95</a:t>
            </a:r>
            <a:r>
              <a:rPr lang="ko-KR" altLang="en-US" dirty="0"/>
              <a:t>행 추가해야 함</a:t>
            </a:r>
            <a:endParaRPr lang="en-US" altLang="ko-KR" dirty="0"/>
          </a:p>
          <a:p>
            <a:pPr lvl="1" indent="0">
              <a:buNone/>
            </a:pPr>
            <a:r>
              <a:rPr lang="ko-KR" altLang="en-US" b="1" dirty="0"/>
              <a:t>→ </a:t>
            </a:r>
            <a:r>
              <a:rPr lang="ko-KR" altLang="en-US" b="1" dirty="0" err="1"/>
              <a:t>반복문을</a:t>
            </a:r>
            <a:r>
              <a:rPr lang="ko-KR" altLang="en-US" b="1" dirty="0"/>
              <a:t> 사용하면 </a:t>
            </a:r>
            <a:r>
              <a:rPr lang="en-US" altLang="ko-KR" b="1" dirty="0"/>
              <a:t>2</a:t>
            </a:r>
            <a:r>
              <a:rPr lang="ko-KR" altLang="en-US" b="1" dirty="0"/>
              <a:t>줄로 구현이 가능함</a:t>
            </a:r>
            <a:endParaRPr lang="en-US" altLang="ko-KR" b="1" dirty="0"/>
          </a:p>
          <a:p>
            <a:pPr lvl="1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92" y="1205844"/>
            <a:ext cx="6470217" cy="3087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31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8615</TotalTime>
  <Words>1292</Words>
  <Application>Microsoft Office PowerPoint</Application>
  <PresentationFormat>화면 슬라이드 쇼(4:3)</PresentationFormat>
  <Paragraphs>275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4" baseType="lpstr">
      <vt:lpstr>맑은 고딕</vt:lpstr>
      <vt:lpstr>Arial</vt:lpstr>
      <vt:lpstr>Wingdings</vt:lpstr>
      <vt:lpstr>HY견고딕</vt:lpstr>
      <vt:lpstr>Office 테마</vt:lpstr>
      <vt:lpstr>PowerPoint 프레젠테이션</vt:lpstr>
      <vt:lpstr>PowerPoint 프레젠테이션</vt:lpstr>
      <vt:lpstr>PowerPoint 프레젠테이션</vt:lpstr>
      <vt:lpstr>이 장에서 만들 프로그램</vt:lpstr>
      <vt:lpstr>이 장에서 만들 프로그램</vt:lpstr>
      <vt:lpstr>이 장에서 만들 프로그램</vt:lpstr>
      <vt:lpstr>PowerPoint 프레젠테이션</vt:lpstr>
      <vt:lpstr>반복문의 필요성</vt:lpstr>
      <vt:lpstr>반복문의 필요성</vt:lpstr>
      <vt:lpstr>반복문의 필요성</vt:lpstr>
      <vt:lpstr>반복문의 종류</vt:lpstr>
      <vt:lpstr>확인문제</vt:lpstr>
      <vt:lpstr>PowerPoint 프레젠테이션</vt:lpstr>
      <vt:lpstr>for문의 구성</vt:lpstr>
      <vt:lpstr>for문의 구성</vt:lpstr>
      <vt:lpstr>for문의 구성</vt:lpstr>
      <vt:lpstr>for문의 구성</vt:lpstr>
      <vt:lpstr>for문의 구성</vt:lpstr>
      <vt:lpstr>for문을 이용한 문제 해결</vt:lpstr>
      <vt:lpstr>for문을 이용한 문제 해결</vt:lpstr>
      <vt:lpstr>for문을 이용한 문제 해결</vt:lpstr>
      <vt:lpstr>for문을 이용한 문제 해결</vt:lpstr>
      <vt:lpstr>for문을 이용한 문제 해결</vt:lpstr>
      <vt:lpstr>for문을 이용한 문제 해결</vt:lpstr>
      <vt:lpstr>확인문제</vt:lpstr>
      <vt:lpstr>확인문제</vt:lpstr>
      <vt:lpstr>PowerPoint 프레젠테이션</vt:lpstr>
      <vt:lpstr>range() 함수란?</vt:lpstr>
      <vt:lpstr>확인문제</vt:lpstr>
      <vt:lpstr>range() 함수의 단축 사용법</vt:lpstr>
      <vt:lpstr>range() 함수의 단축 사용법</vt:lpstr>
      <vt:lpstr>range() 함수의 단축 사용법</vt:lpstr>
      <vt:lpstr>range() 함수의 단축 사용법</vt:lpstr>
      <vt:lpstr>range() 함수의 단축 사용법</vt:lpstr>
      <vt:lpstr>문자열을 이용한 for문</vt:lpstr>
      <vt:lpstr>문자열을 이용한 for문</vt:lpstr>
      <vt:lpstr>확인문제</vt:lpstr>
      <vt:lpstr>PowerPoint 프레젠테이션</vt:lpstr>
      <vt:lpstr>while문의 구성</vt:lpstr>
      <vt:lpstr>while문의 구성</vt:lpstr>
      <vt:lpstr>while문의 구성</vt:lpstr>
      <vt:lpstr>while문을 이용한 문제 해결</vt:lpstr>
      <vt:lpstr>while문을 이용한 문제 해결</vt:lpstr>
      <vt:lpstr>while문을 이용한 문제 해결</vt:lpstr>
      <vt:lpstr>PowerPoint 프레젠테이션</vt:lpstr>
      <vt:lpstr>for문과 while문의 차이점</vt:lpstr>
      <vt:lpstr>for문과 while문의 차이점</vt:lpstr>
      <vt:lpstr>for문과 while문의 차이점</vt:lpstr>
      <vt:lpstr>for문과 while문의 차이점</vt:lpstr>
      <vt:lpstr>for문과 while문의 차이점</vt:lpstr>
      <vt:lpstr>for문과 while문의 차이점</vt:lpstr>
      <vt:lpstr>PowerPoint 프레젠테이션</vt:lpstr>
      <vt:lpstr>무한 루프</vt:lpstr>
      <vt:lpstr>무한 루프</vt:lpstr>
      <vt:lpstr>확인문제</vt:lpstr>
      <vt:lpstr>PowerPoint 프레젠테이션</vt:lpstr>
      <vt:lpstr>반복문 내 실행제어</vt:lpstr>
      <vt:lpstr>반복문 내 실행제어</vt:lpstr>
      <vt:lpstr>반복문 내 실행제어</vt:lpstr>
      <vt:lpstr>반복문 내 실행제어</vt:lpstr>
      <vt:lpstr>문제 해결</vt:lpstr>
      <vt:lpstr>문제 해결</vt:lpstr>
      <vt:lpstr>확인문제</vt:lpstr>
      <vt:lpstr>PowerPoint 프레젠테이션</vt:lpstr>
      <vt:lpstr>중첩 반복문</vt:lpstr>
      <vt:lpstr>중첩 반복문</vt:lpstr>
      <vt:lpstr>문제 해결</vt:lpstr>
      <vt:lpstr>확인문제</vt:lpstr>
      <vt:lpstr>확인문제</vt:lpstr>
      <vt:lpstr>PowerPoint 프레젠테이션</vt:lpstr>
      <vt:lpstr>터틀 프로그래밍</vt:lpstr>
      <vt:lpstr>터틀 프로그래밍</vt:lpstr>
      <vt:lpstr>PowerPoint 프레젠테이션</vt:lpstr>
      <vt:lpstr>실전 예제1 – 369 게임 만들기</vt:lpstr>
      <vt:lpstr>실전 예제1 – 369 게임 만들기</vt:lpstr>
      <vt:lpstr>실전 예제2 – 열차 교차 시간 알아내기</vt:lpstr>
      <vt:lpstr>실전 예제2 – 열차 교차 시간 알아내기</vt:lpstr>
      <vt:lpstr>실전 예제3 – 로그인 기능 만들기</vt:lpstr>
      <vt:lpstr>실전 예제3 – 로그인 기능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 규영</cp:lastModifiedBy>
  <cp:revision>873</cp:revision>
  <dcterms:created xsi:type="dcterms:W3CDTF">2012-07-11T10:23:22Z</dcterms:created>
  <dcterms:modified xsi:type="dcterms:W3CDTF">2021-08-26T07:55:44Z</dcterms:modified>
</cp:coreProperties>
</file>